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56" r:id="rId3"/>
    <p:sldId id="736" r:id="rId4"/>
    <p:sldId id="310" r:id="rId5"/>
    <p:sldId id="275" r:id="rId6"/>
    <p:sldId id="737" r:id="rId7"/>
    <p:sldId id="742" r:id="rId8"/>
    <p:sldId id="285" r:id="rId9"/>
    <p:sldId id="739" r:id="rId10"/>
    <p:sldId id="740" r:id="rId11"/>
    <p:sldId id="752" r:id="rId12"/>
    <p:sldId id="741" r:id="rId13"/>
    <p:sldId id="312" r:id="rId14"/>
    <p:sldId id="743" r:id="rId15"/>
    <p:sldId id="744" r:id="rId16"/>
    <p:sldId id="745" r:id="rId17"/>
    <p:sldId id="746" r:id="rId18"/>
    <p:sldId id="747" r:id="rId19"/>
    <p:sldId id="748" r:id="rId20"/>
    <p:sldId id="749" r:id="rId21"/>
    <p:sldId id="750" r:id="rId22"/>
    <p:sldId id="751" r:id="rId23"/>
    <p:sldId id="280"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480" userDrawn="1">
          <p15:clr>
            <a:srgbClr val="A4A3A4"/>
          </p15:clr>
        </p15:guide>
        <p15:guide id="4" orient="horz" pos="2931" userDrawn="1">
          <p15:clr>
            <a:srgbClr val="A4A3A4"/>
          </p15:clr>
        </p15:guide>
        <p15:guide id="5" pos="2502" userDrawn="1">
          <p15:clr>
            <a:srgbClr val="A4A3A4"/>
          </p15:clr>
        </p15:guide>
        <p15:guide id="6" pos="5133" userDrawn="1">
          <p15:clr>
            <a:srgbClr val="A4A3A4"/>
          </p15:clr>
        </p15:guide>
        <p15:guide id="7" orient="horz" pos="8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 heng" initials="fh" lastIdx="29" clrIdx="0">
    <p:extLst>
      <p:ext uri="{19B8F6BF-5375-455C-9EA6-DF929625EA0E}">
        <p15:presenceInfo xmlns:p15="http://schemas.microsoft.com/office/powerpoint/2012/main" userId="35859b1d306e9d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000"/>
    <a:srgbClr val="C80000"/>
    <a:srgbClr val="C00000"/>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57" autoAdjust="0"/>
    <p:restoredTop sz="93459" autoAdjust="0"/>
  </p:normalViewPr>
  <p:slideViewPr>
    <p:cSldViewPr snapToGrid="0">
      <p:cViewPr varScale="1">
        <p:scale>
          <a:sx n="103" d="100"/>
          <a:sy n="103" d="100"/>
        </p:scale>
        <p:origin x="438" y="102"/>
      </p:cViewPr>
      <p:guideLst>
        <p:guide orient="horz" pos="2160"/>
        <p:guide pos="3840"/>
        <p:guide orient="horz" pos="1480"/>
        <p:guide orient="horz" pos="2931"/>
        <p:guide pos="2502"/>
        <p:guide pos="5133"/>
        <p:guide orient="horz" pos="845"/>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346FF-C465-46F8-94E1-2027E40DC91F}" type="datetimeFigureOut">
              <a:rPr lang="zh-CN" altLang="en-US" smtClean="0"/>
              <a:pPr/>
              <a:t>2021/9/10/Fri</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93B2F-67F1-4FEC-A176-4BDA1A303606}" type="slidenum">
              <a:rPr lang="zh-CN" altLang="en-US" smtClean="0"/>
              <a:pPr/>
              <a:t>‹#›</a:t>
            </a:fld>
            <a:endParaRPr lang="zh-CN" altLang="en-US"/>
          </a:p>
        </p:txBody>
      </p:sp>
    </p:spTree>
    <p:extLst>
      <p:ext uri="{BB962C8B-B14F-4D97-AF65-F5344CB8AC3E}">
        <p14:creationId xmlns:p14="http://schemas.microsoft.com/office/powerpoint/2010/main" val="2513825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a:t>
            </a:fld>
            <a:endParaRPr lang="zh-CN" altLang="en-US"/>
          </a:p>
        </p:txBody>
      </p:sp>
    </p:spTree>
    <p:extLst>
      <p:ext uri="{BB962C8B-B14F-4D97-AF65-F5344CB8AC3E}">
        <p14:creationId xmlns:p14="http://schemas.microsoft.com/office/powerpoint/2010/main" val="258896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10</a:t>
            </a:fld>
            <a:endParaRPr lang="zh-CN" altLang="en-US"/>
          </a:p>
        </p:txBody>
      </p:sp>
    </p:spTree>
    <p:extLst>
      <p:ext uri="{BB962C8B-B14F-4D97-AF65-F5344CB8AC3E}">
        <p14:creationId xmlns:p14="http://schemas.microsoft.com/office/powerpoint/2010/main" val="100960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11</a:t>
            </a:fld>
            <a:endParaRPr lang="zh-CN" altLang="en-US"/>
          </a:p>
        </p:txBody>
      </p:sp>
    </p:spTree>
    <p:extLst>
      <p:ext uri="{BB962C8B-B14F-4D97-AF65-F5344CB8AC3E}">
        <p14:creationId xmlns:p14="http://schemas.microsoft.com/office/powerpoint/2010/main" val="1210539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12</a:t>
            </a:fld>
            <a:endParaRPr lang="zh-CN" altLang="en-US"/>
          </a:p>
        </p:txBody>
      </p:sp>
    </p:spTree>
    <p:extLst>
      <p:ext uri="{BB962C8B-B14F-4D97-AF65-F5344CB8AC3E}">
        <p14:creationId xmlns:p14="http://schemas.microsoft.com/office/powerpoint/2010/main" val="124821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13</a:t>
            </a:fld>
            <a:endParaRPr lang="zh-CN" altLang="en-US"/>
          </a:p>
        </p:txBody>
      </p:sp>
    </p:spTree>
    <p:extLst>
      <p:ext uri="{BB962C8B-B14F-4D97-AF65-F5344CB8AC3E}">
        <p14:creationId xmlns:p14="http://schemas.microsoft.com/office/powerpoint/2010/main" val="3338991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14</a:t>
            </a:fld>
            <a:endParaRPr lang="zh-CN" altLang="en-US"/>
          </a:p>
        </p:txBody>
      </p:sp>
    </p:spTree>
    <p:extLst>
      <p:ext uri="{BB962C8B-B14F-4D97-AF65-F5344CB8AC3E}">
        <p14:creationId xmlns:p14="http://schemas.microsoft.com/office/powerpoint/2010/main" val="2538731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15</a:t>
            </a:fld>
            <a:endParaRPr lang="zh-CN" altLang="en-US"/>
          </a:p>
        </p:txBody>
      </p:sp>
    </p:spTree>
    <p:extLst>
      <p:ext uri="{BB962C8B-B14F-4D97-AF65-F5344CB8AC3E}">
        <p14:creationId xmlns:p14="http://schemas.microsoft.com/office/powerpoint/2010/main" val="2000540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16</a:t>
            </a:fld>
            <a:endParaRPr lang="zh-CN" altLang="en-US"/>
          </a:p>
        </p:txBody>
      </p:sp>
    </p:spTree>
    <p:extLst>
      <p:ext uri="{BB962C8B-B14F-4D97-AF65-F5344CB8AC3E}">
        <p14:creationId xmlns:p14="http://schemas.microsoft.com/office/powerpoint/2010/main" val="1310354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17</a:t>
            </a:fld>
            <a:endParaRPr lang="zh-CN" altLang="en-US"/>
          </a:p>
        </p:txBody>
      </p:sp>
    </p:spTree>
    <p:extLst>
      <p:ext uri="{BB962C8B-B14F-4D97-AF65-F5344CB8AC3E}">
        <p14:creationId xmlns:p14="http://schemas.microsoft.com/office/powerpoint/2010/main" val="3077977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18</a:t>
            </a:fld>
            <a:endParaRPr lang="zh-CN" altLang="en-US"/>
          </a:p>
        </p:txBody>
      </p:sp>
    </p:spTree>
    <p:extLst>
      <p:ext uri="{BB962C8B-B14F-4D97-AF65-F5344CB8AC3E}">
        <p14:creationId xmlns:p14="http://schemas.microsoft.com/office/powerpoint/2010/main" val="2600813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19</a:t>
            </a:fld>
            <a:endParaRPr lang="zh-CN" altLang="en-US"/>
          </a:p>
        </p:txBody>
      </p:sp>
    </p:spTree>
    <p:extLst>
      <p:ext uri="{BB962C8B-B14F-4D97-AF65-F5344CB8AC3E}">
        <p14:creationId xmlns:p14="http://schemas.microsoft.com/office/powerpoint/2010/main" val="4199872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8A77E-79FB-4BFF-B1F0-CFD29F30865E}"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53807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20</a:t>
            </a:fld>
            <a:endParaRPr lang="zh-CN" altLang="en-US"/>
          </a:p>
        </p:txBody>
      </p:sp>
    </p:spTree>
    <p:extLst>
      <p:ext uri="{BB962C8B-B14F-4D97-AF65-F5344CB8AC3E}">
        <p14:creationId xmlns:p14="http://schemas.microsoft.com/office/powerpoint/2010/main" val="3953132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21</a:t>
            </a:fld>
            <a:endParaRPr lang="zh-CN" altLang="en-US"/>
          </a:p>
        </p:txBody>
      </p:sp>
    </p:spTree>
    <p:extLst>
      <p:ext uri="{BB962C8B-B14F-4D97-AF65-F5344CB8AC3E}">
        <p14:creationId xmlns:p14="http://schemas.microsoft.com/office/powerpoint/2010/main" val="2890237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22</a:t>
            </a:fld>
            <a:endParaRPr lang="zh-CN" altLang="en-US"/>
          </a:p>
        </p:txBody>
      </p:sp>
    </p:spTree>
    <p:extLst>
      <p:ext uri="{BB962C8B-B14F-4D97-AF65-F5344CB8AC3E}">
        <p14:creationId xmlns:p14="http://schemas.microsoft.com/office/powerpoint/2010/main" val="231668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3</a:t>
            </a:fld>
            <a:endParaRPr lang="zh-CN" altLang="en-US"/>
          </a:p>
        </p:txBody>
      </p:sp>
    </p:spTree>
    <p:extLst>
      <p:ext uri="{BB962C8B-B14F-4D97-AF65-F5344CB8AC3E}">
        <p14:creationId xmlns:p14="http://schemas.microsoft.com/office/powerpoint/2010/main" val="167574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4</a:t>
            </a:fld>
            <a:endParaRPr lang="zh-CN" altLang="en-US"/>
          </a:p>
        </p:txBody>
      </p:sp>
    </p:spTree>
    <p:extLst>
      <p:ext uri="{BB962C8B-B14F-4D97-AF65-F5344CB8AC3E}">
        <p14:creationId xmlns:p14="http://schemas.microsoft.com/office/powerpoint/2010/main" val="146528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5</a:t>
            </a:fld>
            <a:endParaRPr lang="zh-CN" altLang="en-US"/>
          </a:p>
        </p:txBody>
      </p:sp>
    </p:spTree>
    <p:extLst>
      <p:ext uri="{BB962C8B-B14F-4D97-AF65-F5344CB8AC3E}">
        <p14:creationId xmlns:p14="http://schemas.microsoft.com/office/powerpoint/2010/main" val="258253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6</a:t>
            </a:fld>
            <a:endParaRPr lang="zh-CN" altLang="en-US"/>
          </a:p>
        </p:txBody>
      </p:sp>
    </p:spTree>
    <p:extLst>
      <p:ext uri="{BB962C8B-B14F-4D97-AF65-F5344CB8AC3E}">
        <p14:creationId xmlns:p14="http://schemas.microsoft.com/office/powerpoint/2010/main" val="2238633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7</a:t>
            </a:fld>
            <a:endParaRPr lang="zh-CN" altLang="en-US"/>
          </a:p>
        </p:txBody>
      </p:sp>
    </p:spTree>
    <p:extLst>
      <p:ext uri="{BB962C8B-B14F-4D97-AF65-F5344CB8AC3E}">
        <p14:creationId xmlns:p14="http://schemas.microsoft.com/office/powerpoint/2010/main" val="332597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8</a:t>
            </a:fld>
            <a:endParaRPr lang="zh-CN" altLang="en-US"/>
          </a:p>
        </p:txBody>
      </p:sp>
    </p:spTree>
    <p:extLst>
      <p:ext uri="{BB962C8B-B14F-4D97-AF65-F5344CB8AC3E}">
        <p14:creationId xmlns:p14="http://schemas.microsoft.com/office/powerpoint/2010/main" val="3570683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pPr/>
              <a:t>9</a:t>
            </a:fld>
            <a:endParaRPr lang="zh-CN" altLang="en-US"/>
          </a:p>
        </p:txBody>
      </p:sp>
    </p:spTree>
    <p:extLst>
      <p:ext uri="{BB962C8B-B14F-4D97-AF65-F5344CB8AC3E}">
        <p14:creationId xmlns:p14="http://schemas.microsoft.com/office/powerpoint/2010/main" val="3225087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2021/9/10/Fri</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82321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2021/9/10/Fri</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8926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2021/9/10/Fri</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3879293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B6115-F610-D042-BB24-0457AD67758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0802962-FC76-5E4D-A3A8-3792C853E8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CCEEE89-9F08-9640-868D-75855C6373FC}"/>
              </a:ext>
            </a:extLst>
          </p:cNvPr>
          <p:cNvSpPr>
            <a:spLocks noGrp="1"/>
          </p:cNvSpPr>
          <p:nvPr>
            <p:ph type="dt" sz="half" idx="10"/>
          </p:nvPr>
        </p:nvSpPr>
        <p:spPr/>
        <p:txBody>
          <a:bodyPr/>
          <a:lstStyle/>
          <a:p>
            <a:fld id="{7F2CA5AB-6136-3F47-81E8-5F28DB17059E}" type="datetimeFigureOut">
              <a:rPr kumimoji="1" lang="zh-CN" altLang="en-US" smtClean="0"/>
              <a:t>2021/9/10/Fri</a:t>
            </a:fld>
            <a:endParaRPr kumimoji="1" lang="zh-CN" altLang="en-US"/>
          </a:p>
        </p:txBody>
      </p:sp>
      <p:sp>
        <p:nvSpPr>
          <p:cNvPr id="5" name="页脚占位符 4">
            <a:extLst>
              <a:ext uri="{FF2B5EF4-FFF2-40B4-BE49-F238E27FC236}">
                <a16:creationId xmlns:a16="http://schemas.microsoft.com/office/drawing/2014/main" id="{EFC239DA-EA8E-E04C-97DA-8C0347E9C9C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7EDE1E-FC65-A948-9767-F706A0FFD59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3648577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4EA1F-8188-CF4E-896D-7F1B5F450CA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DA3E41F-374C-5548-829B-B061632F3D00}"/>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15CF358-AA02-B54B-ACFD-5D1214AB2B19}"/>
              </a:ext>
            </a:extLst>
          </p:cNvPr>
          <p:cNvSpPr>
            <a:spLocks noGrp="1"/>
          </p:cNvSpPr>
          <p:nvPr>
            <p:ph type="dt" sz="half" idx="10"/>
          </p:nvPr>
        </p:nvSpPr>
        <p:spPr/>
        <p:txBody>
          <a:bodyPr/>
          <a:lstStyle/>
          <a:p>
            <a:fld id="{7F2CA5AB-6136-3F47-81E8-5F28DB17059E}" type="datetimeFigureOut">
              <a:rPr kumimoji="1" lang="zh-CN" altLang="en-US" smtClean="0"/>
              <a:t>2021/9/10/Fri</a:t>
            </a:fld>
            <a:endParaRPr kumimoji="1" lang="zh-CN" altLang="en-US"/>
          </a:p>
        </p:txBody>
      </p:sp>
      <p:sp>
        <p:nvSpPr>
          <p:cNvPr id="5" name="页脚占位符 4">
            <a:extLst>
              <a:ext uri="{FF2B5EF4-FFF2-40B4-BE49-F238E27FC236}">
                <a16:creationId xmlns:a16="http://schemas.microsoft.com/office/drawing/2014/main" id="{1A0B7D63-10A6-7346-925F-1B0014918A9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29A0A7F-E54B-C748-87E3-EA9F0B727F3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38653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3F9E0-554E-2146-B034-78511ED2144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61DE133-2658-654A-BF56-800991937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7D6DC524-D242-DF4C-92F1-FF3B21F15EFE}"/>
              </a:ext>
            </a:extLst>
          </p:cNvPr>
          <p:cNvSpPr>
            <a:spLocks noGrp="1"/>
          </p:cNvSpPr>
          <p:nvPr>
            <p:ph type="dt" sz="half" idx="10"/>
          </p:nvPr>
        </p:nvSpPr>
        <p:spPr/>
        <p:txBody>
          <a:bodyPr/>
          <a:lstStyle/>
          <a:p>
            <a:fld id="{7F2CA5AB-6136-3F47-81E8-5F28DB17059E}" type="datetimeFigureOut">
              <a:rPr kumimoji="1" lang="zh-CN" altLang="en-US" smtClean="0"/>
              <a:t>2021/9/10/Fri</a:t>
            </a:fld>
            <a:endParaRPr kumimoji="1" lang="zh-CN" altLang="en-US"/>
          </a:p>
        </p:txBody>
      </p:sp>
      <p:sp>
        <p:nvSpPr>
          <p:cNvPr id="5" name="页脚占位符 4">
            <a:extLst>
              <a:ext uri="{FF2B5EF4-FFF2-40B4-BE49-F238E27FC236}">
                <a16:creationId xmlns:a16="http://schemas.microsoft.com/office/drawing/2014/main" id="{B413275D-AA4D-AC4A-B533-0CFAB52D42C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E722F8B-12D9-4447-8AF1-2978AA2F9F07}"/>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816029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7A520-B91B-DE4D-9013-6175BC08E24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C7A4699-9CCD-064F-BBFB-D1BB5DC5D92C}"/>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0CBF8346-B739-4A4E-8330-48F57E0D6875}"/>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6D4EEC1-EFDD-EE46-84A9-AFD2BBC20E84}"/>
              </a:ext>
            </a:extLst>
          </p:cNvPr>
          <p:cNvSpPr>
            <a:spLocks noGrp="1"/>
          </p:cNvSpPr>
          <p:nvPr>
            <p:ph type="dt" sz="half" idx="10"/>
          </p:nvPr>
        </p:nvSpPr>
        <p:spPr/>
        <p:txBody>
          <a:bodyPr/>
          <a:lstStyle/>
          <a:p>
            <a:fld id="{7F2CA5AB-6136-3F47-81E8-5F28DB17059E}" type="datetimeFigureOut">
              <a:rPr kumimoji="1" lang="zh-CN" altLang="en-US" smtClean="0"/>
              <a:t>2021/9/10/Fri</a:t>
            </a:fld>
            <a:endParaRPr kumimoji="1" lang="zh-CN" altLang="en-US"/>
          </a:p>
        </p:txBody>
      </p:sp>
      <p:sp>
        <p:nvSpPr>
          <p:cNvPr id="6" name="页脚占位符 5">
            <a:extLst>
              <a:ext uri="{FF2B5EF4-FFF2-40B4-BE49-F238E27FC236}">
                <a16:creationId xmlns:a16="http://schemas.microsoft.com/office/drawing/2014/main" id="{9791DBBB-A129-E843-A011-1AF47EFC799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5CEC497-2F6D-D14B-8E20-1DCE8629D18C}"/>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398032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A3A8A-37AB-4449-A594-5B89F78C9DD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503CE34-4FA8-5A46-94C2-BFA2A5DED3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27DB2C96-9A99-B14C-9B99-F132F51CD7D9}"/>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47F406D3-37D0-5C44-972E-3ECC3D2657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C2F8CBDF-B164-CA4F-8C56-8F6EC2F06A2F}"/>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27083E32-98D8-2E4B-8CF2-2579D5E33CD2}"/>
              </a:ext>
            </a:extLst>
          </p:cNvPr>
          <p:cNvSpPr>
            <a:spLocks noGrp="1"/>
          </p:cNvSpPr>
          <p:nvPr>
            <p:ph type="dt" sz="half" idx="10"/>
          </p:nvPr>
        </p:nvSpPr>
        <p:spPr/>
        <p:txBody>
          <a:bodyPr/>
          <a:lstStyle/>
          <a:p>
            <a:fld id="{7F2CA5AB-6136-3F47-81E8-5F28DB17059E}" type="datetimeFigureOut">
              <a:rPr kumimoji="1" lang="zh-CN" altLang="en-US" smtClean="0"/>
              <a:t>2021/9/10/Fri</a:t>
            </a:fld>
            <a:endParaRPr kumimoji="1" lang="zh-CN" altLang="en-US"/>
          </a:p>
        </p:txBody>
      </p:sp>
      <p:sp>
        <p:nvSpPr>
          <p:cNvPr id="8" name="页脚占位符 7">
            <a:extLst>
              <a:ext uri="{FF2B5EF4-FFF2-40B4-BE49-F238E27FC236}">
                <a16:creationId xmlns:a16="http://schemas.microsoft.com/office/drawing/2014/main" id="{7A27164D-97DC-0148-BA74-F3E44DB2285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9348715-7F90-4444-B75E-7101EE855038}"/>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432374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C0668-0714-0440-8686-26B97514FF3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2DC05B8-2789-284D-8A50-81252A1193B4}"/>
              </a:ext>
            </a:extLst>
          </p:cNvPr>
          <p:cNvSpPr>
            <a:spLocks noGrp="1"/>
          </p:cNvSpPr>
          <p:nvPr>
            <p:ph type="dt" sz="half" idx="10"/>
          </p:nvPr>
        </p:nvSpPr>
        <p:spPr/>
        <p:txBody>
          <a:bodyPr/>
          <a:lstStyle/>
          <a:p>
            <a:fld id="{7F2CA5AB-6136-3F47-81E8-5F28DB17059E}" type="datetimeFigureOut">
              <a:rPr kumimoji="1" lang="zh-CN" altLang="en-US" smtClean="0"/>
              <a:t>2021/9/10/Fri</a:t>
            </a:fld>
            <a:endParaRPr kumimoji="1" lang="zh-CN" altLang="en-US"/>
          </a:p>
        </p:txBody>
      </p:sp>
      <p:sp>
        <p:nvSpPr>
          <p:cNvPr id="4" name="页脚占位符 3">
            <a:extLst>
              <a:ext uri="{FF2B5EF4-FFF2-40B4-BE49-F238E27FC236}">
                <a16:creationId xmlns:a16="http://schemas.microsoft.com/office/drawing/2014/main" id="{802BDA25-48FD-CC4E-A4CD-FB18B7434F3F}"/>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3FAEC34-A886-5B4A-968D-674DCAF9707A}"/>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4117686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ECB26C-F983-1C4F-9C95-8C4035230CA5}"/>
              </a:ext>
            </a:extLst>
          </p:cNvPr>
          <p:cNvSpPr>
            <a:spLocks noGrp="1"/>
          </p:cNvSpPr>
          <p:nvPr>
            <p:ph type="dt" sz="half" idx="10"/>
          </p:nvPr>
        </p:nvSpPr>
        <p:spPr/>
        <p:txBody>
          <a:bodyPr/>
          <a:lstStyle/>
          <a:p>
            <a:fld id="{7F2CA5AB-6136-3F47-81E8-5F28DB17059E}" type="datetimeFigureOut">
              <a:rPr kumimoji="1" lang="zh-CN" altLang="en-US" smtClean="0"/>
              <a:t>2021/9/10/Fri</a:t>
            </a:fld>
            <a:endParaRPr kumimoji="1" lang="zh-CN" altLang="en-US"/>
          </a:p>
        </p:txBody>
      </p:sp>
      <p:sp>
        <p:nvSpPr>
          <p:cNvPr id="3" name="页脚占位符 2">
            <a:extLst>
              <a:ext uri="{FF2B5EF4-FFF2-40B4-BE49-F238E27FC236}">
                <a16:creationId xmlns:a16="http://schemas.microsoft.com/office/drawing/2014/main" id="{F361D991-C1B9-9341-9A90-A3B5E4F0724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8AB558F-1005-9348-BCEA-114DDB9A79D4}"/>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725379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ADCD8-52AF-294D-B065-2CDF7D1933E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FCBF45C-76E0-3247-BAFC-D8EE6C3D86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9F235168-6950-FB46-BFB9-560CA842D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92DEABA-00A5-B843-8D27-36EBEB8E5428}"/>
              </a:ext>
            </a:extLst>
          </p:cNvPr>
          <p:cNvSpPr>
            <a:spLocks noGrp="1"/>
          </p:cNvSpPr>
          <p:nvPr>
            <p:ph type="dt" sz="half" idx="10"/>
          </p:nvPr>
        </p:nvSpPr>
        <p:spPr/>
        <p:txBody>
          <a:bodyPr/>
          <a:lstStyle/>
          <a:p>
            <a:fld id="{7F2CA5AB-6136-3F47-81E8-5F28DB17059E}" type="datetimeFigureOut">
              <a:rPr kumimoji="1" lang="zh-CN" altLang="en-US" smtClean="0"/>
              <a:t>2021/9/10/Fri</a:t>
            </a:fld>
            <a:endParaRPr kumimoji="1" lang="zh-CN" altLang="en-US"/>
          </a:p>
        </p:txBody>
      </p:sp>
      <p:sp>
        <p:nvSpPr>
          <p:cNvPr id="6" name="页脚占位符 5">
            <a:extLst>
              <a:ext uri="{FF2B5EF4-FFF2-40B4-BE49-F238E27FC236}">
                <a16:creationId xmlns:a16="http://schemas.microsoft.com/office/drawing/2014/main" id="{69E2D6AC-E3CC-3C45-B597-1B52975B63F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E03BF3A-DFCF-784C-B106-C1B7B204D968}"/>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58808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2021/9/10/Fri</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3700901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75427-B5AE-8D4D-B727-9888CC063AC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3A95F1C-3BB0-EA46-A613-E9FA6A7B0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A3A2398-5043-4448-828C-CE06BE137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3C40D464-062D-E84F-81DB-C2D880BDEC84}"/>
              </a:ext>
            </a:extLst>
          </p:cNvPr>
          <p:cNvSpPr>
            <a:spLocks noGrp="1"/>
          </p:cNvSpPr>
          <p:nvPr>
            <p:ph type="dt" sz="half" idx="10"/>
          </p:nvPr>
        </p:nvSpPr>
        <p:spPr/>
        <p:txBody>
          <a:bodyPr/>
          <a:lstStyle/>
          <a:p>
            <a:fld id="{7F2CA5AB-6136-3F47-81E8-5F28DB17059E}" type="datetimeFigureOut">
              <a:rPr kumimoji="1" lang="zh-CN" altLang="en-US" smtClean="0"/>
              <a:t>2021/9/10/Fri</a:t>
            </a:fld>
            <a:endParaRPr kumimoji="1" lang="zh-CN" altLang="en-US"/>
          </a:p>
        </p:txBody>
      </p:sp>
      <p:sp>
        <p:nvSpPr>
          <p:cNvPr id="6" name="页脚占位符 5">
            <a:extLst>
              <a:ext uri="{FF2B5EF4-FFF2-40B4-BE49-F238E27FC236}">
                <a16:creationId xmlns:a16="http://schemas.microsoft.com/office/drawing/2014/main" id="{62B94CB4-2AF7-2C48-82AE-A2D0D151BA5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2ECBD73-0363-114F-866F-3C62DB68B256}"/>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3919351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5D3E5-DA13-784C-8E4B-E5C6A7E3328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724E2D6-1617-7C4D-9379-FECC83E311BB}"/>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AAEDD65-BFDA-B94F-A010-A2FFE3935410}"/>
              </a:ext>
            </a:extLst>
          </p:cNvPr>
          <p:cNvSpPr>
            <a:spLocks noGrp="1"/>
          </p:cNvSpPr>
          <p:nvPr>
            <p:ph type="dt" sz="half" idx="10"/>
          </p:nvPr>
        </p:nvSpPr>
        <p:spPr/>
        <p:txBody>
          <a:bodyPr/>
          <a:lstStyle/>
          <a:p>
            <a:fld id="{7F2CA5AB-6136-3F47-81E8-5F28DB17059E}" type="datetimeFigureOut">
              <a:rPr kumimoji="1" lang="zh-CN" altLang="en-US" smtClean="0"/>
              <a:t>2021/9/10/Fri</a:t>
            </a:fld>
            <a:endParaRPr kumimoji="1" lang="zh-CN" altLang="en-US"/>
          </a:p>
        </p:txBody>
      </p:sp>
      <p:sp>
        <p:nvSpPr>
          <p:cNvPr id="5" name="页脚占位符 4">
            <a:extLst>
              <a:ext uri="{FF2B5EF4-FFF2-40B4-BE49-F238E27FC236}">
                <a16:creationId xmlns:a16="http://schemas.microsoft.com/office/drawing/2014/main" id="{4C68D0D6-31D1-A246-9859-8EF7F59A98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EA4AFB8-DA50-B645-8051-9D2007AD4B5D}"/>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704791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E467B6-957D-2B46-8F9D-F774AEB162A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81CA6C4-40D3-4B4B-80ED-F8F549B47B95}"/>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1DC218C-21CC-354F-B23A-1967C7A571DE}"/>
              </a:ext>
            </a:extLst>
          </p:cNvPr>
          <p:cNvSpPr>
            <a:spLocks noGrp="1"/>
          </p:cNvSpPr>
          <p:nvPr>
            <p:ph type="dt" sz="half" idx="10"/>
          </p:nvPr>
        </p:nvSpPr>
        <p:spPr/>
        <p:txBody>
          <a:bodyPr/>
          <a:lstStyle/>
          <a:p>
            <a:fld id="{7F2CA5AB-6136-3F47-81E8-5F28DB17059E}" type="datetimeFigureOut">
              <a:rPr kumimoji="1" lang="zh-CN" altLang="en-US" smtClean="0"/>
              <a:t>2021/9/10/Fri</a:t>
            </a:fld>
            <a:endParaRPr kumimoji="1" lang="zh-CN" altLang="en-US"/>
          </a:p>
        </p:txBody>
      </p:sp>
      <p:sp>
        <p:nvSpPr>
          <p:cNvPr id="5" name="页脚占位符 4">
            <a:extLst>
              <a:ext uri="{FF2B5EF4-FFF2-40B4-BE49-F238E27FC236}">
                <a16:creationId xmlns:a16="http://schemas.microsoft.com/office/drawing/2014/main" id="{25B7A881-263A-314D-8AAA-C2998062F07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09A803-5595-D946-8B17-54BAC4438360}"/>
              </a:ext>
            </a:extLst>
          </p:cNvPr>
          <p:cNvSpPr>
            <a:spLocks noGrp="1"/>
          </p:cNvSpPr>
          <p:nvPr>
            <p:ph type="sldNum" sz="quarter" idx="12"/>
          </p:nvPr>
        </p:nvSpPr>
        <p:spPr/>
        <p:txBody>
          <a:body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618610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863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pPr/>
              <a:t>2021/9/10/Fri</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51659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2021/9/10/Fri</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25232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FDC5697-C900-44E3-B898-88887B612FB7}" type="datetimeFigureOut">
              <a:rPr lang="zh-CN" altLang="en-US" smtClean="0"/>
              <a:pPr/>
              <a:t>2021/9/10/Fri</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72602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DC5697-C900-44E3-B898-88887B612FB7}" type="datetimeFigureOut">
              <a:rPr lang="zh-CN" altLang="en-US" smtClean="0"/>
              <a:pPr/>
              <a:t>2021/9/10/Fri</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71498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DC5697-C900-44E3-B898-88887B612FB7}" type="datetimeFigureOut">
              <a:rPr lang="zh-CN" altLang="en-US" smtClean="0"/>
              <a:pPr/>
              <a:t>2021/9/10/Fri</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408223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2021/9/10/Fri</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28215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pPr/>
              <a:t>2021/9/10/Fri</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04402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narVert">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C5697-C900-44E3-B898-88887B612FB7}" type="datetimeFigureOut">
              <a:rPr lang="zh-CN" altLang="en-US" smtClean="0"/>
              <a:pPr/>
              <a:t>2021/9/10/Fri</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70126-4519-4651-972A-3F8E264C9E92}" type="slidenum">
              <a:rPr lang="zh-CN" altLang="en-US" smtClean="0"/>
              <a:pPr/>
              <a:t>‹#›</a:t>
            </a:fld>
            <a:endParaRPr lang="zh-CN" altLang="en-US"/>
          </a:p>
        </p:txBody>
      </p:sp>
    </p:spTree>
    <p:extLst>
      <p:ext uri="{BB962C8B-B14F-4D97-AF65-F5344CB8AC3E}">
        <p14:creationId xmlns:p14="http://schemas.microsoft.com/office/powerpoint/2010/main" val="178103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291103-4788-CD4D-80C8-F094B532E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36B982D-D5FB-E045-B327-6689B2282E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FACC92E-6612-5B47-899C-69550EB05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CA5AB-6136-3F47-81E8-5F28DB17059E}" type="datetimeFigureOut">
              <a:rPr kumimoji="1" lang="zh-CN" altLang="en-US" smtClean="0"/>
              <a:t>2021/9/10/Fri</a:t>
            </a:fld>
            <a:endParaRPr kumimoji="1" lang="zh-CN" altLang="en-US"/>
          </a:p>
        </p:txBody>
      </p:sp>
      <p:sp>
        <p:nvSpPr>
          <p:cNvPr id="5" name="页脚占位符 4">
            <a:extLst>
              <a:ext uri="{FF2B5EF4-FFF2-40B4-BE49-F238E27FC236}">
                <a16:creationId xmlns:a16="http://schemas.microsoft.com/office/drawing/2014/main" id="{483057DC-D9FC-B74B-9E9E-82C114CFE2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2C0056C-055B-B142-9C66-9ADA51918A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39C3B-5F0B-2145-B6B5-89EFBF12899D}" type="slidenum">
              <a:rPr kumimoji="1" lang="zh-CN" altLang="en-US" smtClean="0"/>
              <a:t>‹#›</a:t>
            </a:fld>
            <a:endParaRPr kumimoji="1" lang="zh-CN" altLang="en-US"/>
          </a:p>
        </p:txBody>
      </p:sp>
    </p:spTree>
    <p:extLst>
      <p:ext uri="{BB962C8B-B14F-4D97-AF65-F5344CB8AC3E}">
        <p14:creationId xmlns:p14="http://schemas.microsoft.com/office/powerpoint/2010/main" val="2850519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920405"/>
            <a:ext cx="12191999" cy="3099464"/>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352800" y="2396130"/>
            <a:ext cx="5486400" cy="646331"/>
          </a:xfrm>
          <a:prstGeom prst="rect">
            <a:avLst/>
          </a:prstGeom>
          <a:noFill/>
        </p:spPr>
        <p:txBody>
          <a:bodyPr wrap="square" rtlCol="0">
            <a:spAutoFit/>
          </a:bodyPr>
          <a:lstStyle/>
          <a:p>
            <a:pPr algn="ctr"/>
            <a:r>
              <a:rPr lang="en-US" altLang="zh-CN" sz="3600" dirty="0">
                <a:solidFill>
                  <a:schemeClr val="bg2">
                    <a:lumMod val="25000"/>
                  </a:schemeClr>
                </a:solidFill>
                <a:latin typeface="Impact" panose="020B0806030902050204" pitchFamily="34" charset="0"/>
              </a:rPr>
              <a:t>2021.09</a:t>
            </a:r>
            <a:endParaRPr lang="zh-CN" altLang="en-US" sz="3600" dirty="0">
              <a:solidFill>
                <a:schemeClr val="bg2">
                  <a:lumMod val="25000"/>
                </a:schemeClr>
              </a:solidFill>
              <a:latin typeface="Impact" panose="020B0806030902050204" pitchFamily="34" charset="0"/>
            </a:endParaRPr>
          </a:p>
        </p:txBody>
      </p:sp>
      <p:sp>
        <p:nvSpPr>
          <p:cNvPr id="5" name="文本框 4"/>
          <p:cNvSpPr txBox="1"/>
          <p:nvPr/>
        </p:nvSpPr>
        <p:spPr>
          <a:xfrm>
            <a:off x="619534" y="3111980"/>
            <a:ext cx="11155699" cy="1754326"/>
          </a:xfrm>
          <a:prstGeom prst="rect">
            <a:avLst/>
          </a:prstGeom>
          <a:noFill/>
        </p:spPr>
        <p:txBody>
          <a:bodyPr wrap="square" rtlCol="0">
            <a:sp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基于区块链的车辆数据监管和</a:t>
            </a:r>
            <a:endParaRPr lang="en-US" altLang="zh-CN" sz="5400" b="1" dirty="0">
              <a:solidFill>
                <a:srgbClr val="C00000"/>
              </a:solidFill>
              <a:latin typeface="微软雅黑" panose="020B0503020204020204" pitchFamily="34" charset="-122"/>
              <a:ea typeface="微软雅黑" panose="020B0503020204020204" pitchFamily="34" charset="-122"/>
            </a:endParaRPr>
          </a:p>
          <a:p>
            <a:pPr algn="ctr"/>
            <a:r>
              <a:rPr lang="zh-CN" altLang="en-US" sz="5400" b="1" dirty="0">
                <a:solidFill>
                  <a:srgbClr val="C00000"/>
                </a:solidFill>
                <a:latin typeface="微软雅黑" panose="020B0503020204020204" pitchFamily="34" charset="-122"/>
                <a:ea typeface="微软雅黑" panose="020B0503020204020204" pitchFamily="34" charset="-122"/>
              </a:rPr>
              <a:t>任务协同平台</a:t>
            </a:r>
          </a:p>
        </p:txBody>
      </p:sp>
      <p:sp>
        <p:nvSpPr>
          <p:cNvPr id="27" name="等腰三角形 26"/>
          <p:cNvSpPr/>
          <p:nvPr/>
        </p:nvSpPr>
        <p:spPr>
          <a:xfrm rot="5400000">
            <a:off x="6973607" y="2622301"/>
            <a:ext cx="244904" cy="2111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flipH="1">
            <a:off x="4981882" y="2613733"/>
            <a:ext cx="244904" cy="2111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8" name="文本框 17">
            <a:extLst>
              <a:ext uri="{FF2B5EF4-FFF2-40B4-BE49-F238E27FC236}">
                <a16:creationId xmlns:a16="http://schemas.microsoft.com/office/drawing/2014/main" id="{77112CE9-66BF-4824-8CFB-0017D64A30BA}"/>
              </a:ext>
            </a:extLst>
          </p:cNvPr>
          <p:cNvSpPr txBox="1"/>
          <p:nvPr/>
        </p:nvSpPr>
        <p:spPr>
          <a:xfrm>
            <a:off x="4415406" y="5383763"/>
            <a:ext cx="4125214" cy="761427"/>
          </a:xfrm>
          <a:prstGeom prst="rect">
            <a:avLst/>
          </a:prstGeom>
          <a:noFill/>
        </p:spPr>
        <p:txBody>
          <a:bodyPr wrap="square">
            <a:spAutoFit/>
          </a:bodyPr>
          <a:lstStyle/>
          <a:p>
            <a:pPr>
              <a:lnSpc>
                <a:spcPct val="130000"/>
              </a:lnSpc>
            </a:pPr>
            <a:r>
              <a:rPr lang="zh-CN" altLang="en-US" b="1" dirty="0">
                <a:latin typeface="FangSong" panose="02010609060101010101" pitchFamily="49" charset="-122"/>
                <a:ea typeface="FangSong" panose="02010609060101010101" pitchFamily="49" charset="-122"/>
                <a:sym typeface="微软雅黑" panose="020B0503020204020204" pitchFamily="34" charset="-122"/>
              </a:rPr>
              <a:t>林怡静、王苗苗、柴泽、吴孟晓</a:t>
            </a:r>
            <a:endParaRPr lang="en-US" altLang="zh-CN" b="1" dirty="0">
              <a:latin typeface="FangSong" panose="02010609060101010101" pitchFamily="49" charset="-122"/>
              <a:ea typeface="FangSong" panose="02010609060101010101" pitchFamily="49" charset="-122"/>
              <a:sym typeface="微软雅黑" panose="020B0503020204020204" pitchFamily="34" charset="-122"/>
            </a:endParaRPr>
          </a:p>
          <a:p>
            <a:pPr algn="ctr">
              <a:lnSpc>
                <a:spcPct val="130000"/>
              </a:lnSpc>
            </a:pPr>
            <a:r>
              <a:rPr lang="zh-CN" altLang="en-US" b="1" dirty="0">
                <a:latin typeface="FangSong" panose="02010609060101010101" pitchFamily="49" charset="-122"/>
                <a:ea typeface="FangSong" panose="02010609060101010101" pitchFamily="49" charset="-122"/>
                <a:sym typeface="微软雅黑" panose="020B0503020204020204" pitchFamily="34" charset="-122"/>
              </a:rPr>
              <a:t>北京邮电大学</a:t>
            </a:r>
            <a:endParaRPr lang="en-US" altLang="zh-CN" b="1" dirty="0">
              <a:latin typeface="FangSong" panose="02010609060101010101" pitchFamily="49" charset="-122"/>
              <a:ea typeface="FangSong"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3718569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400182"/>
            <a:ext cx="8425543"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rPr>
              <a:t>基于跨域预言机的车辆数据跨域协同机制</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a:extLst>
              <a:ext uri="{FF2B5EF4-FFF2-40B4-BE49-F238E27FC236}">
                <a16:creationId xmlns:a16="http://schemas.microsoft.com/office/drawing/2014/main" id="{8DD36EC8-1F9A-4B4C-B3C2-5894A70F6C47}"/>
              </a:ext>
            </a:extLst>
          </p:cNvPr>
          <p:cNvSpPr txBox="1"/>
          <p:nvPr/>
        </p:nvSpPr>
        <p:spPr>
          <a:xfrm>
            <a:off x="6490930" y="2521218"/>
            <a:ext cx="5755102" cy="3416320"/>
          </a:xfrm>
          <a:prstGeom prst="rect">
            <a:avLst/>
          </a:prstGeom>
          <a:noFill/>
        </p:spPr>
        <p:txBody>
          <a:bodyPr wrap="none" rtlCol="0">
            <a:spAutoFit/>
          </a:bodyPr>
          <a:lstStyle/>
          <a:p>
            <a:pPr algn="just"/>
            <a:r>
              <a:rPr lang="en-US" altLang="zh-CN" sz="2400" b="1" dirty="0">
                <a:solidFill>
                  <a:srgbClr val="000000"/>
                </a:solidFill>
                <a:latin typeface="FangSong" panose="02010609060101010101" pitchFamily="49" charset="-122"/>
                <a:ea typeface="FangSong" panose="02010609060101010101" pitchFamily="49" charset="-122"/>
              </a:rPr>
              <a:t>1.</a:t>
            </a:r>
            <a:r>
              <a:rPr lang="zh-CN" altLang="en-US" sz="2400" b="1" dirty="0">
                <a:solidFill>
                  <a:srgbClr val="000000"/>
                </a:solidFill>
                <a:latin typeface="FangSong" panose="02010609060101010101" pitchFamily="49" charset="-122"/>
                <a:ea typeface="FangSong" panose="02010609060101010101" pitchFamily="49" charset="-122"/>
              </a:rPr>
              <a:t>源区块链和目的区块链分别部署应用</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en-US" sz="2400" b="1" dirty="0">
                <a:solidFill>
                  <a:srgbClr val="000000"/>
                </a:solidFill>
                <a:latin typeface="FangSong" panose="02010609060101010101" pitchFamily="49" charset="-122"/>
                <a:ea typeface="FangSong" panose="02010609060101010101" pitchFamily="49" charset="-122"/>
              </a:rPr>
              <a:t>合约和代理合约。</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2.</a:t>
            </a:r>
            <a:r>
              <a:rPr lang="zh-CN" altLang="en-US" sz="2400" b="1" dirty="0">
                <a:latin typeface="FangSong" panose="02010609060101010101" pitchFamily="49" charset="-122"/>
                <a:ea typeface="FangSong" panose="02010609060101010101" pitchFamily="49" charset="-122"/>
              </a:rPr>
              <a:t>源区块链的车辆节点通过应用合约发</a:t>
            </a:r>
            <a:endParaRPr lang="en-US" altLang="zh-CN" sz="2400" b="1" dirty="0">
              <a:latin typeface="FangSong" panose="02010609060101010101" pitchFamily="49" charset="-122"/>
              <a:ea typeface="FangSong" panose="02010609060101010101" pitchFamily="49" charset="-122"/>
            </a:endParaRPr>
          </a:p>
          <a:p>
            <a:pPr algn="just"/>
            <a:r>
              <a:rPr lang="zh-CN" altLang="en-US" sz="2400" b="1" dirty="0">
                <a:latin typeface="FangSong" panose="02010609060101010101" pitchFamily="49" charset="-122"/>
                <a:ea typeface="FangSong" panose="02010609060101010101" pitchFamily="49" charset="-122"/>
              </a:rPr>
              <a:t>起跨域协同请求，请求转发至代理合约。</a:t>
            </a:r>
            <a:endParaRPr lang="en-US" altLang="zh-CN" sz="2400" b="1" dirty="0">
              <a:latin typeface="FangSong" panose="02010609060101010101" pitchFamily="49" charset="-122"/>
              <a:ea typeface="FangSong" panose="02010609060101010101" pitchFamily="49" charset="-122"/>
            </a:endParaRPr>
          </a:p>
          <a:p>
            <a:pPr algn="just"/>
            <a:endParaRPr lang="en-US" altLang="zh-CN" sz="2400" b="1" dirty="0">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3.</a:t>
            </a:r>
            <a:r>
              <a:rPr lang="zh-CN" altLang="en-US" sz="2400" b="1" dirty="0">
                <a:latin typeface="FangSong" panose="02010609060101010101" pitchFamily="49" charset="-122"/>
                <a:ea typeface="FangSong" panose="02010609060101010101" pitchFamily="49" charset="-122"/>
              </a:rPr>
              <a:t>跨域预言机监听并转发跨域协同请求，</a:t>
            </a:r>
            <a:endParaRPr lang="en-US" altLang="zh-CN" sz="2400" b="1" dirty="0">
              <a:latin typeface="FangSong" panose="02010609060101010101" pitchFamily="49" charset="-122"/>
              <a:ea typeface="FangSong" panose="02010609060101010101" pitchFamily="49" charset="-122"/>
            </a:endParaRPr>
          </a:p>
          <a:p>
            <a:pPr algn="just"/>
            <a:r>
              <a:rPr lang="zh-CN" altLang="en-US" sz="2400" b="1" dirty="0">
                <a:latin typeface="FangSong" panose="02010609060101010101" pitchFamily="49" charset="-122"/>
                <a:ea typeface="FangSong" panose="02010609060101010101" pitchFamily="49" charset="-122"/>
              </a:rPr>
              <a:t>执行共识算法，并转发至目的区块链。</a:t>
            </a:r>
          </a:p>
          <a:p>
            <a:pPr algn="just"/>
            <a:endParaRPr lang="en-US" altLang="zh-CN" sz="2400" b="1" dirty="0">
              <a:solidFill>
                <a:srgbClr val="000000"/>
              </a:solidFill>
              <a:latin typeface="FangSong" panose="02010609060101010101" pitchFamily="49" charset="-122"/>
              <a:ea typeface="FangSong" panose="02010609060101010101" pitchFamily="49" charset="-122"/>
            </a:endParaRPr>
          </a:p>
        </p:txBody>
      </p:sp>
      <p:grpSp>
        <p:nvGrpSpPr>
          <p:cNvPr id="59" name="组合 58">
            <a:extLst>
              <a:ext uri="{FF2B5EF4-FFF2-40B4-BE49-F238E27FC236}">
                <a16:creationId xmlns:a16="http://schemas.microsoft.com/office/drawing/2014/main" id="{C82F051B-271F-40D7-B67C-AE06BDFF1471}"/>
              </a:ext>
            </a:extLst>
          </p:cNvPr>
          <p:cNvGrpSpPr/>
          <p:nvPr/>
        </p:nvGrpSpPr>
        <p:grpSpPr>
          <a:xfrm>
            <a:off x="6544963" y="1119033"/>
            <a:ext cx="5647037" cy="1271446"/>
            <a:chOff x="6202503" y="442012"/>
            <a:chExt cx="5647037" cy="1271446"/>
          </a:xfrm>
        </p:grpSpPr>
        <p:sp>
          <p:nvSpPr>
            <p:cNvPr id="60" name="圆角矩形 11">
              <a:extLst>
                <a:ext uri="{FF2B5EF4-FFF2-40B4-BE49-F238E27FC236}">
                  <a16:creationId xmlns:a16="http://schemas.microsoft.com/office/drawing/2014/main" id="{91D53703-B3DB-4E29-8167-7395B56D5CB6}"/>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1" name="文本框 60">
              <a:extLst>
                <a:ext uri="{FF2B5EF4-FFF2-40B4-BE49-F238E27FC236}">
                  <a16:creationId xmlns:a16="http://schemas.microsoft.com/office/drawing/2014/main" id="{DBA745D2-99C2-4107-AE17-1AD7DFD3E82A}"/>
                </a:ext>
              </a:extLst>
            </p:cNvPr>
            <p:cNvSpPr txBox="1"/>
            <p:nvPr/>
          </p:nvSpPr>
          <p:spPr>
            <a:xfrm>
              <a:off x="6202503" y="477570"/>
              <a:ext cx="5647037" cy="1200329"/>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latin typeface="FangSong" panose="02010609060101010101" pitchFamily="49" charset="-122"/>
                  <a:ea typeface="FangSong" panose="02010609060101010101" pitchFamily="49" charset="-122"/>
                </a:rPr>
                <a:t>车辆数据存储在域内区块链中，不同域中区块链技术底层支撑不同，难以实现互联互通。</a:t>
              </a:r>
              <a:endParaRPr kumimoji="1" lang="zh-CN" altLang="en-US" sz="2400" dirty="0">
                <a:latin typeface="FangSong" panose="02010609060101010101" pitchFamily="49" charset="-122"/>
                <a:ea typeface="FangSong" panose="02010609060101010101" pitchFamily="49" charset="-122"/>
              </a:endParaRPr>
            </a:p>
          </p:txBody>
        </p:sp>
      </p:grpSp>
      <p:grpSp>
        <p:nvGrpSpPr>
          <p:cNvPr id="62" name="组合 61">
            <a:extLst>
              <a:ext uri="{FF2B5EF4-FFF2-40B4-BE49-F238E27FC236}">
                <a16:creationId xmlns:a16="http://schemas.microsoft.com/office/drawing/2014/main" id="{5EAA0FEA-B213-498F-83B5-FE950B954B7B}"/>
              </a:ext>
            </a:extLst>
          </p:cNvPr>
          <p:cNvGrpSpPr/>
          <p:nvPr/>
        </p:nvGrpSpPr>
        <p:grpSpPr>
          <a:xfrm>
            <a:off x="6544963" y="5808610"/>
            <a:ext cx="5370381" cy="959925"/>
            <a:chOff x="6202503" y="5696465"/>
            <a:chExt cx="5370381" cy="959925"/>
          </a:xfrm>
        </p:grpSpPr>
        <p:sp>
          <p:nvSpPr>
            <p:cNvPr id="63" name="圆角矩形 11">
              <a:extLst>
                <a:ext uri="{FF2B5EF4-FFF2-40B4-BE49-F238E27FC236}">
                  <a16:creationId xmlns:a16="http://schemas.microsoft.com/office/drawing/2014/main" id="{2B5836D8-9E99-4E49-B2F9-E74C03B9AC6D}"/>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4" name="文本框 63">
              <a:extLst>
                <a:ext uri="{FF2B5EF4-FFF2-40B4-BE49-F238E27FC236}">
                  <a16:creationId xmlns:a16="http://schemas.microsoft.com/office/drawing/2014/main" id="{FD291808-0CCE-424F-9AEF-A80D5A99C66B}"/>
                </a:ext>
              </a:extLst>
            </p:cNvPr>
            <p:cNvSpPr txBox="1"/>
            <p:nvPr/>
          </p:nvSpPr>
          <p:spPr>
            <a:xfrm>
              <a:off x="6863545" y="5825393"/>
              <a:ext cx="4324952" cy="830997"/>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解决车辆数据跨域协同问题</a:t>
              </a:r>
              <a:r>
                <a:rPr lang="en-US" altLang="zh-CN" sz="2400" b="1" dirty="0">
                  <a:latin typeface="FangSong" panose="02010609060101010101" pitchFamily="49" charset="-122"/>
                  <a:ea typeface="FangSong" panose="02010609060101010101" pitchFamily="49" charset="-122"/>
                </a:rPr>
                <a:t>	</a:t>
              </a:r>
            </a:p>
          </p:txBody>
        </p:sp>
      </p:grpSp>
      <p:pic>
        <p:nvPicPr>
          <p:cNvPr id="2" name="图片 1">
            <a:extLst>
              <a:ext uri="{FF2B5EF4-FFF2-40B4-BE49-F238E27FC236}">
                <a16:creationId xmlns:a16="http://schemas.microsoft.com/office/drawing/2014/main" id="{34324296-7B83-42F7-85A0-C258748AE420}"/>
              </a:ext>
            </a:extLst>
          </p:cNvPr>
          <p:cNvPicPr>
            <a:picLocks noChangeAspect="1"/>
          </p:cNvPicPr>
          <p:nvPr/>
        </p:nvPicPr>
        <p:blipFill>
          <a:blip r:embed="rId3"/>
          <a:stretch>
            <a:fillRect/>
          </a:stretch>
        </p:blipFill>
        <p:spPr>
          <a:xfrm>
            <a:off x="-14514" y="1624329"/>
            <a:ext cx="6559477" cy="3981450"/>
          </a:xfrm>
          <a:prstGeom prst="rect">
            <a:avLst/>
          </a:prstGeom>
        </p:spPr>
      </p:pic>
    </p:spTree>
    <p:extLst>
      <p:ext uri="{BB962C8B-B14F-4D97-AF65-F5344CB8AC3E}">
        <p14:creationId xmlns:p14="http://schemas.microsoft.com/office/powerpoint/2010/main" val="58121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00182"/>
            <a:ext cx="10109200"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rPr>
              <a:t>基于计算预言机的车辆数据计算协同机制</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id="{EBC3F6C0-E733-4555-AA5B-38C92FA86726}"/>
              </a:ext>
            </a:extLst>
          </p:cNvPr>
          <p:cNvSpPr txBox="1"/>
          <p:nvPr/>
        </p:nvSpPr>
        <p:spPr>
          <a:xfrm>
            <a:off x="6677234" y="2316149"/>
            <a:ext cx="5498894" cy="3416320"/>
          </a:xfrm>
          <a:prstGeom prst="rect">
            <a:avLst/>
          </a:prstGeom>
          <a:noFill/>
        </p:spPr>
        <p:txBody>
          <a:bodyPr wrap="square" rtlCol="0">
            <a:spAutoFit/>
          </a:bodyPr>
          <a:lstStyle/>
          <a:p>
            <a:pPr algn="just"/>
            <a:r>
              <a:rPr lang="en-US" altLang="zh-CN" sz="2400" b="1" dirty="0">
                <a:solidFill>
                  <a:srgbClr val="000000"/>
                </a:solidFill>
                <a:latin typeface="FangSong" panose="02010609060101010101" pitchFamily="49" charset="-122"/>
                <a:ea typeface="FangSong" panose="02010609060101010101" pitchFamily="49" charset="-122"/>
              </a:rPr>
              <a:t>1.</a:t>
            </a:r>
            <a:r>
              <a:rPr lang="zh-CN" altLang="en-US" sz="2400" b="1" dirty="0">
                <a:solidFill>
                  <a:srgbClr val="000000"/>
                </a:solidFill>
                <a:latin typeface="FangSong" panose="02010609060101010101" pitchFamily="49" charset="-122"/>
                <a:ea typeface="FangSong" panose="02010609060101010101" pitchFamily="49" charset="-122"/>
              </a:rPr>
              <a:t>车辆节点将计算协同任务写入智能合约，并广播给计算预言机。</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solidFill>
                  <a:srgbClr val="000000"/>
                </a:solidFill>
                <a:latin typeface="FangSong" panose="02010609060101010101" pitchFamily="49" charset="-122"/>
                <a:ea typeface="FangSong" panose="02010609060101010101" pitchFamily="49" charset="-122"/>
              </a:rPr>
              <a:t>2.</a:t>
            </a:r>
            <a:r>
              <a:rPr lang="zh-CN" altLang="en-US" sz="2400" b="1" dirty="0">
                <a:solidFill>
                  <a:srgbClr val="000000"/>
                </a:solidFill>
                <a:latin typeface="FangSong" panose="02010609060101010101" pitchFamily="49" charset="-122"/>
                <a:ea typeface="FangSong" panose="02010609060101010101" pitchFamily="49" charset="-122"/>
              </a:rPr>
              <a:t>计算预言机网络中的节点协同执行计算任务，每个节点训练部分数据集，将模型参数发送给广播节点进行聚合。</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solidFill>
                  <a:srgbClr val="000000"/>
                </a:solidFill>
                <a:latin typeface="FangSong" panose="02010609060101010101" pitchFamily="49" charset="-122"/>
                <a:ea typeface="FangSong" panose="02010609060101010101" pitchFamily="49" charset="-122"/>
              </a:rPr>
              <a:t>3.</a:t>
            </a:r>
            <a:r>
              <a:rPr lang="zh-CN" altLang="en-US" sz="2400" b="1" dirty="0">
                <a:solidFill>
                  <a:srgbClr val="000000"/>
                </a:solidFill>
                <a:latin typeface="FangSong" panose="02010609060101010101" pitchFamily="49" charset="-122"/>
                <a:ea typeface="FangSong" panose="02010609060101010101" pitchFamily="49" charset="-122"/>
              </a:rPr>
              <a:t>通过模型参数验证选取和阈值签名机制避免避免协作节点和广播节点作恶。</a:t>
            </a:r>
            <a:endParaRPr lang="en-US" altLang="zh-CN" sz="2400" b="1" dirty="0">
              <a:solidFill>
                <a:srgbClr val="000000"/>
              </a:solidFill>
              <a:latin typeface="FangSong" panose="02010609060101010101" pitchFamily="49" charset="-122"/>
              <a:ea typeface="FangSong" panose="02010609060101010101" pitchFamily="49" charset="-122"/>
            </a:endParaRPr>
          </a:p>
        </p:txBody>
      </p:sp>
      <p:grpSp>
        <p:nvGrpSpPr>
          <p:cNvPr id="28" name="组合 27">
            <a:extLst>
              <a:ext uri="{FF2B5EF4-FFF2-40B4-BE49-F238E27FC236}">
                <a16:creationId xmlns:a16="http://schemas.microsoft.com/office/drawing/2014/main" id="{C32D1D80-C754-49C7-8DB3-23F01A981C79}"/>
              </a:ext>
            </a:extLst>
          </p:cNvPr>
          <p:cNvGrpSpPr/>
          <p:nvPr/>
        </p:nvGrpSpPr>
        <p:grpSpPr>
          <a:xfrm>
            <a:off x="6799083" y="6011759"/>
            <a:ext cx="5255197" cy="998813"/>
            <a:chOff x="6485129" y="5696465"/>
            <a:chExt cx="5255197" cy="998813"/>
          </a:xfrm>
        </p:grpSpPr>
        <p:sp>
          <p:nvSpPr>
            <p:cNvPr id="29" name="圆角矩形 17">
              <a:extLst>
                <a:ext uri="{FF2B5EF4-FFF2-40B4-BE49-F238E27FC236}">
                  <a16:creationId xmlns:a16="http://schemas.microsoft.com/office/drawing/2014/main" id="{C0A9484D-AEAE-4DA8-A186-CFC154CCD917}"/>
                </a:ext>
              </a:extLst>
            </p:cNvPr>
            <p:cNvSpPr/>
            <p:nvPr/>
          </p:nvSpPr>
          <p:spPr bwMode="auto">
            <a:xfrm>
              <a:off x="6485129" y="5696465"/>
              <a:ext cx="5255197"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30" name="文本框 29">
              <a:extLst>
                <a:ext uri="{FF2B5EF4-FFF2-40B4-BE49-F238E27FC236}">
                  <a16:creationId xmlns:a16="http://schemas.microsoft.com/office/drawing/2014/main" id="{7D110C85-B489-4BA7-AC8E-AB28A4BA7257}"/>
                </a:ext>
              </a:extLst>
            </p:cNvPr>
            <p:cNvSpPr txBox="1"/>
            <p:nvPr/>
          </p:nvSpPr>
          <p:spPr>
            <a:xfrm>
              <a:off x="7091955" y="5864281"/>
              <a:ext cx="4324952" cy="830997"/>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解决车辆数据协同计算问题</a:t>
              </a:r>
              <a:r>
                <a:rPr lang="en-US" altLang="zh-CN" sz="2400" b="1" dirty="0">
                  <a:latin typeface="FangSong" panose="02010609060101010101" pitchFamily="49" charset="-122"/>
                  <a:ea typeface="FangSong" panose="02010609060101010101" pitchFamily="49" charset="-122"/>
                </a:rPr>
                <a:t>	</a:t>
              </a:r>
            </a:p>
          </p:txBody>
        </p:sp>
      </p:grpSp>
      <p:grpSp>
        <p:nvGrpSpPr>
          <p:cNvPr id="31" name="组合 30">
            <a:extLst>
              <a:ext uri="{FF2B5EF4-FFF2-40B4-BE49-F238E27FC236}">
                <a16:creationId xmlns:a16="http://schemas.microsoft.com/office/drawing/2014/main" id="{711F0421-C118-4E7A-B4F4-7943365C52CC}"/>
              </a:ext>
            </a:extLst>
          </p:cNvPr>
          <p:cNvGrpSpPr/>
          <p:nvPr/>
        </p:nvGrpSpPr>
        <p:grpSpPr>
          <a:xfrm>
            <a:off x="6585885" y="1161922"/>
            <a:ext cx="5543051" cy="951831"/>
            <a:chOff x="6202503" y="442012"/>
            <a:chExt cx="5370381" cy="1271446"/>
          </a:xfrm>
        </p:grpSpPr>
        <p:sp>
          <p:nvSpPr>
            <p:cNvPr id="32" name="圆角矩形 11">
              <a:extLst>
                <a:ext uri="{FF2B5EF4-FFF2-40B4-BE49-F238E27FC236}">
                  <a16:creationId xmlns:a16="http://schemas.microsoft.com/office/drawing/2014/main" id="{26FCDF4C-0209-492E-9645-9CA5D9F0F4D6}"/>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33" name="文本框 32">
              <a:extLst>
                <a:ext uri="{FF2B5EF4-FFF2-40B4-BE49-F238E27FC236}">
                  <a16:creationId xmlns:a16="http://schemas.microsoft.com/office/drawing/2014/main" id="{0D82FA9C-DA11-4424-BEAD-1A9837D47C3E}"/>
                </a:ext>
              </a:extLst>
            </p:cNvPr>
            <p:cNvSpPr txBox="1"/>
            <p:nvPr/>
          </p:nvSpPr>
          <p:spPr>
            <a:xfrm>
              <a:off x="6243029" y="521513"/>
              <a:ext cx="5302808" cy="1110037"/>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latin typeface="FangSong" panose="02010609060101010101" pitchFamily="49" charset="-122"/>
                  <a:ea typeface="FangSong" panose="02010609060101010101" pitchFamily="49" charset="-122"/>
                </a:rPr>
                <a:t>车辆节点计算资源有限，难以执行复杂的计算任务。</a:t>
              </a:r>
              <a:endParaRPr kumimoji="1" lang="zh-CN" altLang="en-US" sz="2400" dirty="0">
                <a:latin typeface="FangSong" panose="02010609060101010101" pitchFamily="49" charset="-122"/>
                <a:ea typeface="FangSong" panose="02010609060101010101" pitchFamily="49" charset="-122"/>
              </a:endParaRPr>
            </a:p>
          </p:txBody>
        </p:sp>
      </p:grpSp>
      <p:pic>
        <p:nvPicPr>
          <p:cNvPr id="2" name="图片 1">
            <a:extLst>
              <a:ext uri="{FF2B5EF4-FFF2-40B4-BE49-F238E27FC236}">
                <a16:creationId xmlns:a16="http://schemas.microsoft.com/office/drawing/2014/main" id="{CF7199A7-9AC0-4E8B-9E68-A4B496B9D041}"/>
              </a:ext>
            </a:extLst>
          </p:cNvPr>
          <p:cNvPicPr>
            <a:picLocks noChangeAspect="1"/>
          </p:cNvPicPr>
          <p:nvPr/>
        </p:nvPicPr>
        <p:blipFill>
          <a:blip r:embed="rId3"/>
          <a:stretch>
            <a:fillRect/>
          </a:stretch>
        </p:blipFill>
        <p:spPr>
          <a:xfrm>
            <a:off x="0" y="1880992"/>
            <a:ext cx="6585885" cy="4029075"/>
          </a:xfrm>
          <a:prstGeom prst="rect">
            <a:avLst/>
          </a:prstGeom>
        </p:spPr>
      </p:pic>
    </p:spTree>
    <p:extLst>
      <p:ext uri="{BB962C8B-B14F-4D97-AF65-F5344CB8AC3E}">
        <p14:creationId xmlns:p14="http://schemas.microsoft.com/office/powerpoint/2010/main" val="71786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我们的创新点是什么？</a:t>
            </a:r>
          </a:p>
        </p:txBody>
      </p:sp>
    </p:spTree>
    <p:extLst>
      <p:ext uri="{BB962C8B-B14F-4D97-AF65-F5344CB8AC3E}">
        <p14:creationId xmlns:p14="http://schemas.microsoft.com/office/powerpoint/2010/main" val="61186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创新点</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圆角矩形 11">
            <a:extLst>
              <a:ext uri="{FF2B5EF4-FFF2-40B4-BE49-F238E27FC236}">
                <a16:creationId xmlns:a16="http://schemas.microsoft.com/office/drawing/2014/main" id="{7604D1FC-DC32-4A7C-A04E-3159C8A58D7F}"/>
              </a:ext>
            </a:extLst>
          </p:cNvPr>
          <p:cNvSpPr/>
          <p:nvPr/>
        </p:nvSpPr>
        <p:spPr bwMode="auto">
          <a:xfrm>
            <a:off x="212647" y="3418269"/>
            <a:ext cx="11679141" cy="920940"/>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5" name="矩形 14">
            <a:extLst>
              <a:ext uri="{FF2B5EF4-FFF2-40B4-BE49-F238E27FC236}">
                <a16:creationId xmlns:a16="http://schemas.microsoft.com/office/drawing/2014/main" id="{629CBE3D-A826-4262-8D25-11C42602F7EB}"/>
              </a:ext>
            </a:extLst>
          </p:cNvPr>
          <p:cNvSpPr/>
          <p:nvPr/>
        </p:nvSpPr>
        <p:spPr>
          <a:xfrm>
            <a:off x="135167" y="3465269"/>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高效的授权认证：</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车辆可以在车辆网中高密度连接下实现快速身份授权认证，保证车辆在后续的交互过程中身份可信可追溯。</a:t>
            </a:r>
          </a:p>
        </p:txBody>
      </p:sp>
      <p:sp>
        <p:nvSpPr>
          <p:cNvPr id="16" name="圆角矩形 11">
            <a:extLst>
              <a:ext uri="{FF2B5EF4-FFF2-40B4-BE49-F238E27FC236}">
                <a16:creationId xmlns:a16="http://schemas.microsoft.com/office/drawing/2014/main" id="{4A154FC2-544A-45C0-B640-6A9728F3030F}"/>
              </a:ext>
            </a:extLst>
          </p:cNvPr>
          <p:cNvSpPr/>
          <p:nvPr/>
        </p:nvSpPr>
        <p:spPr bwMode="auto">
          <a:xfrm>
            <a:off x="212647" y="4515303"/>
            <a:ext cx="11669094" cy="920940"/>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7" name="矩形 16">
            <a:extLst>
              <a:ext uri="{FF2B5EF4-FFF2-40B4-BE49-F238E27FC236}">
                <a16:creationId xmlns:a16="http://schemas.microsoft.com/office/drawing/2014/main" id="{472AF2CF-C340-4C63-9E3C-0BAE4DD6D210}"/>
              </a:ext>
            </a:extLst>
          </p:cNvPr>
          <p:cNvSpPr/>
          <p:nvPr/>
        </p:nvSpPr>
        <p:spPr>
          <a:xfrm>
            <a:off x="135167" y="4568909"/>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全域数据协同共享：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在保护隐私的前提下，车辆之间车企之间可通过提出的机制实现数据域内互联互通和跨域互联互通。</a:t>
            </a:r>
          </a:p>
        </p:txBody>
      </p:sp>
      <p:sp>
        <p:nvSpPr>
          <p:cNvPr id="26" name="圆角矩形 11">
            <a:extLst>
              <a:ext uri="{FF2B5EF4-FFF2-40B4-BE49-F238E27FC236}">
                <a16:creationId xmlns:a16="http://schemas.microsoft.com/office/drawing/2014/main" id="{275912A6-53BC-480A-9E83-A44B92CE787E}"/>
              </a:ext>
            </a:extLst>
          </p:cNvPr>
          <p:cNvSpPr/>
          <p:nvPr/>
        </p:nvSpPr>
        <p:spPr bwMode="auto">
          <a:xfrm>
            <a:off x="212647" y="1177044"/>
            <a:ext cx="11669093" cy="968099"/>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7" name="矩形 26">
            <a:extLst>
              <a:ext uri="{FF2B5EF4-FFF2-40B4-BE49-F238E27FC236}">
                <a16:creationId xmlns:a16="http://schemas.microsoft.com/office/drawing/2014/main" id="{BF7354BE-8B10-4AC3-8097-A96896489207}"/>
              </a:ext>
            </a:extLst>
          </p:cNvPr>
          <p:cNvSpPr/>
          <p:nvPr/>
        </p:nvSpPr>
        <p:spPr>
          <a:xfrm>
            <a:off x="168132" y="1253217"/>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可靠的数据私密性：</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可靠性通过数据分层存储、使用和分发，来维护数据的私密性以及可追溯性。</a:t>
            </a:r>
          </a:p>
        </p:txBody>
      </p:sp>
      <p:sp>
        <p:nvSpPr>
          <p:cNvPr id="28" name="圆角矩形 11">
            <a:extLst>
              <a:ext uri="{FF2B5EF4-FFF2-40B4-BE49-F238E27FC236}">
                <a16:creationId xmlns:a16="http://schemas.microsoft.com/office/drawing/2014/main" id="{970A18F0-71F0-42DF-81DF-1ED35BF14531}"/>
              </a:ext>
            </a:extLst>
          </p:cNvPr>
          <p:cNvSpPr/>
          <p:nvPr/>
        </p:nvSpPr>
        <p:spPr bwMode="auto">
          <a:xfrm>
            <a:off x="212647" y="2311905"/>
            <a:ext cx="11679141" cy="920940"/>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9" name="矩形 28">
            <a:extLst>
              <a:ext uri="{FF2B5EF4-FFF2-40B4-BE49-F238E27FC236}">
                <a16:creationId xmlns:a16="http://schemas.microsoft.com/office/drawing/2014/main" id="{059FB308-351B-4436-9994-11AB8CF889D9}"/>
              </a:ext>
            </a:extLst>
          </p:cNvPr>
          <p:cNvSpPr/>
          <p:nvPr/>
        </p:nvSpPr>
        <p:spPr>
          <a:xfrm>
            <a:off x="118755" y="2383013"/>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数据全生命周期管理：</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针对数据的收集、使用、交易、销毁实现全生命周期管理，使得数据所有权、使用权、收益权得以保障。</a:t>
            </a:r>
          </a:p>
        </p:txBody>
      </p:sp>
      <p:sp>
        <p:nvSpPr>
          <p:cNvPr id="18" name="圆角矩形 11">
            <a:extLst>
              <a:ext uri="{FF2B5EF4-FFF2-40B4-BE49-F238E27FC236}">
                <a16:creationId xmlns:a16="http://schemas.microsoft.com/office/drawing/2014/main" id="{BFB11FB3-8DE8-40AD-962C-D00E55BFF7D3}"/>
              </a:ext>
            </a:extLst>
          </p:cNvPr>
          <p:cNvSpPr/>
          <p:nvPr/>
        </p:nvSpPr>
        <p:spPr bwMode="auto">
          <a:xfrm>
            <a:off x="212647" y="5612337"/>
            <a:ext cx="11669094" cy="920940"/>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9" name="矩形 18">
            <a:extLst>
              <a:ext uri="{FF2B5EF4-FFF2-40B4-BE49-F238E27FC236}">
                <a16:creationId xmlns:a16="http://schemas.microsoft.com/office/drawing/2014/main" id="{613248FA-9EBA-4F70-901F-5D93AE2EA9A1}"/>
              </a:ext>
            </a:extLst>
          </p:cNvPr>
          <p:cNvSpPr/>
          <p:nvPr/>
        </p:nvSpPr>
        <p:spPr>
          <a:xfrm>
            <a:off x="148250" y="5642507"/>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可靠的计算协同：</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在保证安全性的前提下，车辆和车企可通过提出的机制实现数据的高效计算协同。</a:t>
            </a:r>
          </a:p>
        </p:txBody>
      </p:sp>
    </p:spTree>
    <p:extLst>
      <p:ext uri="{BB962C8B-B14F-4D97-AF65-F5344CB8AC3E}">
        <p14:creationId xmlns:p14="http://schemas.microsoft.com/office/powerpoint/2010/main" val="23997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项目基础</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圆角矩形 11">
            <a:extLst>
              <a:ext uri="{FF2B5EF4-FFF2-40B4-BE49-F238E27FC236}">
                <a16:creationId xmlns:a16="http://schemas.microsoft.com/office/drawing/2014/main" id="{EDAEA318-B51A-4B9A-AE2C-BA5C5371AD24}"/>
              </a:ext>
            </a:extLst>
          </p:cNvPr>
          <p:cNvSpPr/>
          <p:nvPr/>
        </p:nvSpPr>
        <p:spPr bwMode="auto">
          <a:xfrm>
            <a:off x="232095" y="1915897"/>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9" name="矩形 18">
            <a:extLst>
              <a:ext uri="{FF2B5EF4-FFF2-40B4-BE49-F238E27FC236}">
                <a16:creationId xmlns:a16="http://schemas.microsoft.com/office/drawing/2014/main" id="{809CB402-E7CA-45E4-98BA-0390F66FD8FC}"/>
              </a:ext>
            </a:extLst>
          </p:cNvPr>
          <p:cNvSpPr/>
          <p:nvPr/>
        </p:nvSpPr>
        <p:spPr>
          <a:xfrm>
            <a:off x="135167" y="1987014"/>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论文专利：</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项目团队目前发表或录用</a:t>
            </a:r>
            <a:r>
              <a:rPr lang="zh-CN" altLang="en-US" sz="2400">
                <a:latin typeface="FangSong" panose="02010609060101010101" pitchFamily="49" charset="-122"/>
                <a:ea typeface="FangSong" panose="02010609060101010101" pitchFamily="49" charset="-122"/>
                <a:cs typeface="Times New Roman" panose="02020603050405020304" pitchFamily="18" charset="0"/>
              </a:rPr>
              <a:t>区块链高</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水平期刊、会议论文</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4</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篇，在投期刊、会议论文</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4</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篇，申请区块链相关国家发明专利</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5</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项，参与多项国家级科研项目。</a:t>
            </a:r>
          </a:p>
        </p:txBody>
      </p:sp>
      <p:sp>
        <p:nvSpPr>
          <p:cNvPr id="20" name="圆角矩形 11">
            <a:extLst>
              <a:ext uri="{FF2B5EF4-FFF2-40B4-BE49-F238E27FC236}">
                <a16:creationId xmlns:a16="http://schemas.microsoft.com/office/drawing/2014/main" id="{F2AC284D-8E0B-4833-BF5D-F091CD7EA55C}"/>
              </a:ext>
            </a:extLst>
          </p:cNvPr>
          <p:cNvSpPr/>
          <p:nvPr/>
        </p:nvSpPr>
        <p:spPr bwMode="auto">
          <a:xfrm>
            <a:off x="239021" y="3169734"/>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878D423A-FC9B-4B55-9396-10F6DFB5795E}"/>
              </a:ext>
            </a:extLst>
          </p:cNvPr>
          <p:cNvSpPr/>
          <p:nvPr/>
        </p:nvSpPr>
        <p:spPr>
          <a:xfrm>
            <a:off x="142093" y="3220071"/>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解决方案：</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项目团队提出并实现的基于预言机的跨链解决方案通过中国信通院可信区块链推进计划互操作组的测试。</a:t>
            </a:r>
          </a:p>
        </p:txBody>
      </p:sp>
      <p:sp>
        <p:nvSpPr>
          <p:cNvPr id="22" name="圆角矩形 11">
            <a:extLst>
              <a:ext uri="{FF2B5EF4-FFF2-40B4-BE49-F238E27FC236}">
                <a16:creationId xmlns:a16="http://schemas.microsoft.com/office/drawing/2014/main" id="{29AE2052-635D-4446-8091-FBE57C1EBAB1}"/>
              </a:ext>
            </a:extLst>
          </p:cNvPr>
          <p:cNvSpPr/>
          <p:nvPr/>
        </p:nvSpPr>
        <p:spPr bwMode="auto">
          <a:xfrm>
            <a:off x="245947" y="4444351"/>
            <a:ext cx="11679141" cy="90211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3" name="矩形 22">
            <a:extLst>
              <a:ext uri="{FF2B5EF4-FFF2-40B4-BE49-F238E27FC236}">
                <a16:creationId xmlns:a16="http://schemas.microsoft.com/office/drawing/2014/main" id="{9BB56180-0AED-40DA-B768-03D187B34621}"/>
              </a:ext>
            </a:extLst>
          </p:cNvPr>
          <p:cNvSpPr/>
          <p:nvPr/>
        </p:nvSpPr>
        <p:spPr>
          <a:xfrm>
            <a:off x="149019" y="4494688"/>
            <a:ext cx="11582400" cy="461665"/>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相关标准：</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项目团队正在参与制定区块链相关标准</a:t>
            </a:r>
            <a:r>
              <a:rPr lang="en-US" altLang="zh-CN" sz="2400" dirty="0">
                <a:latin typeface="FangSong" panose="02010609060101010101" pitchFamily="49" charset="-122"/>
                <a:ea typeface="FangSong" panose="02010609060101010101" pitchFamily="49" charset="-122"/>
                <a:cs typeface="Times New Roman" panose="02020603050405020304" pitchFamily="18" charset="0"/>
              </a:rPr>
              <a:t>2</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a:t>
            </a:r>
          </a:p>
        </p:txBody>
      </p:sp>
    </p:spTree>
    <p:extLst>
      <p:ext uri="{BB962C8B-B14F-4D97-AF65-F5344CB8AC3E}">
        <p14:creationId xmlns:p14="http://schemas.microsoft.com/office/powerpoint/2010/main" val="155142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技术的应用场景有哪些？</a:t>
            </a:r>
          </a:p>
        </p:txBody>
      </p:sp>
    </p:spTree>
    <p:extLst>
      <p:ext uri="{BB962C8B-B14F-4D97-AF65-F5344CB8AC3E}">
        <p14:creationId xmlns:p14="http://schemas.microsoft.com/office/powerpoint/2010/main" val="888766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应用场景</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11">
            <a:extLst>
              <a:ext uri="{FF2B5EF4-FFF2-40B4-BE49-F238E27FC236}">
                <a16:creationId xmlns:a16="http://schemas.microsoft.com/office/drawing/2014/main" id="{BB509AB1-3DCC-4510-B8E7-C33ECFC53F4A}"/>
              </a:ext>
            </a:extLst>
          </p:cNvPr>
          <p:cNvSpPr/>
          <p:nvPr/>
        </p:nvSpPr>
        <p:spPr bwMode="auto">
          <a:xfrm>
            <a:off x="232095" y="1915897"/>
            <a:ext cx="1167914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3" name="矩形 12">
            <a:extLst>
              <a:ext uri="{FF2B5EF4-FFF2-40B4-BE49-F238E27FC236}">
                <a16:creationId xmlns:a16="http://schemas.microsoft.com/office/drawing/2014/main" id="{FC618FD3-ED84-4D43-ABED-64CB8CCC21C9}"/>
              </a:ext>
            </a:extLst>
          </p:cNvPr>
          <p:cNvSpPr/>
          <p:nvPr/>
        </p:nvSpPr>
        <p:spPr>
          <a:xfrm>
            <a:off x="135167" y="1987014"/>
            <a:ext cx="11582400" cy="1200329"/>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广告转化归因：</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将流量方的曝光和点击数据与广告主的转化数据从用户维度进行求交，但是</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双方存在信任和隐私问题，技术层面存在中心化、数据孤岛、数据不一致等问题</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a:t>
            </a:r>
          </a:p>
        </p:txBody>
      </p:sp>
      <p:sp>
        <p:nvSpPr>
          <p:cNvPr id="14" name="圆角矩形 11">
            <a:extLst>
              <a:ext uri="{FF2B5EF4-FFF2-40B4-BE49-F238E27FC236}">
                <a16:creationId xmlns:a16="http://schemas.microsoft.com/office/drawing/2014/main" id="{EEBCE17E-8F83-486B-AFE4-A46FF5D9D668}"/>
              </a:ext>
            </a:extLst>
          </p:cNvPr>
          <p:cNvSpPr/>
          <p:nvPr/>
        </p:nvSpPr>
        <p:spPr bwMode="auto">
          <a:xfrm>
            <a:off x="212647" y="3537784"/>
            <a:ext cx="11669094"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5" name="矩形 14">
            <a:extLst>
              <a:ext uri="{FF2B5EF4-FFF2-40B4-BE49-F238E27FC236}">
                <a16:creationId xmlns:a16="http://schemas.microsoft.com/office/drawing/2014/main" id="{A8F7549B-1E5D-4ED5-8D23-7488ED8A52E2}"/>
              </a:ext>
            </a:extLst>
          </p:cNvPr>
          <p:cNvSpPr/>
          <p:nvPr/>
        </p:nvSpPr>
        <p:spPr>
          <a:xfrm>
            <a:off x="135167" y="3563503"/>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金融数据共享：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不同银行的核心用户数据、风控数据进行共享存在信任和隐私问题，</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技术层面存在中心化、数据孤岛、数据不一致等问题。</a:t>
            </a:r>
          </a:p>
        </p:txBody>
      </p:sp>
      <p:sp>
        <p:nvSpPr>
          <p:cNvPr id="16" name="圆角矩形 11">
            <a:extLst>
              <a:ext uri="{FF2B5EF4-FFF2-40B4-BE49-F238E27FC236}">
                <a16:creationId xmlns:a16="http://schemas.microsoft.com/office/drawing/2014/main" id="{B14A7D39-79A0-43BC-8B25-85D13FA6BA4B}"/>
              </a:ext>
            </a:extLst>
          </p:cNvPr>
          <p:cNvSpPr/>
          <p:nvPr/>
        </p:nvSpPr>
        <p:spPr bwMode="auto">
          <a:xfrm>
            <a:off x="212648" y="5139992"/>
            <a:ext cx="11669093"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7" name="矩形 16">
            <a:extLst>
              <a:ext uri="{FF2B5EF4-FFF2-40B4-BE49-F238E27FC236}">
                <a16:creationId xmlns:a16="http://schemas.microsoft.com/office/drawing/2014/main" id="{174FFF7E-EBAC-4C4E-BA0F-1B5E720904DF}"/>
              </a:ext>
            </a:extLst>
          </p:cNvPr>
          <p:cNvSpPr/>
          <p:nvPr/>
        </p:nvSpPr>
        <p:spPr>
          <a:xfrm>
            <a:off x="155049" y="5216165"/>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政务数据共享：</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不同部门的核心数据、行政数据进行共享存在信任和隐私问题，</a:t>
            </a:r>
            <a:r>
              <a:rPr lang="zh-CN" altLang="en-US" sz="2400" dirty="0">
                <a:solidFill>
                  <a:srgbClr val="FF0000"/>
                </a:solidFill>
                <a:latin typeface="FangSong" panose="02010609060101010101" pitchFamily="49" charset="-122"/>
                <a:ea typeface="FangSong" panose="02010609060101010101" pitchFamily="49" charset="-122"/>
                <a:cs typeface="Times New Roman" panose="02020603050405020304" pitchFamily="18" charset="0"/>
              </a:rPr>
              <a:t>技术层面存在中心化、数据孤岛、数据不一致等问题。</a:t>
            </a:r>
          </a:p>
        </p:txBody>
      </p:sp>
      <p:sp>
        <p:nvSpPr>
          <p:cNvPr id="24" name="矩形 23">
            <a:extLst>
              <a:ext uri="{FF2B5EF4-FFF2-40B4-BE49-F238E27FC236}">
                <a16:creationId xmlns:a16="http://schemas.microsoft.com/office/drawing/2014/main" id="{D640A9F5-20CA-4F4C-8C33-3BC017FF324D}"/>
              </a:ext>
            </a:extLst>
          </p:cNvPr>
          <p:cNvSpPr/>
          <p:nvPr/>
        </p:nvSpPr>
        <p:spPr>
          <a:xfrm>
            <a:off x="650318" y="1027918"/>
            <a:ext cx="10686259" cy="637675"/>
          </a:xfrm>
          <a:prstGeom prst="rect">
            <a:avLst/>
          </a:prstGeom>
        </p:spPr>
        <p:txBody>
          <a:bodyPr wrap="none">
            <a:spAutoFit/>
          </a:bodyPr>
          <a:lstStyle/>
          <a:p>
            <a:pPr marL="217800">
              <a:lnSpc>
                <a:spcPct val="150000"/>
              </a:lnSpc>
            </a:pPr>
            <a:r>
              <a:rPr lang="zh-CN" altLang="en-US"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除了</a:t>
            </a:r>
            <a:r>
              <a:rPr lang="en-US" altLang="zh-CN"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V2X</a:t>
            </a:r>
            <a:r>
              <a:rPr lang="zh-CN" altLang="en-US" sz="2800" b="1" dirty="0">
                <a:solidFill>
                  <a:srgbClr val="C00000"/>
                </a:solidFill>
                <a:latin typeface="FangSong" panose="02010609060101010101" pitchFamily="49" charset="-122"/>
                <a:ea typeface="FangSong" panose="02010609060101010101" pitchFamily="49" charset="-122"/>
                <a:cs typeface="Calibri" panose="020F0502020204030204" pitchFamily="34" charset="0"/>
              </a:rPr>
              <a:t>场景，我们还可以做什么？我们的解决方案有普适性吗？</a:t>
            </a:r>
          </a:p>
        </p:txBody>
      </p:sp>
    </p:spTree>
    <p:extLst>
      <p:ext uri="{BB962C8B-B14F-4D97-AF65-F5344CB8AC3E}">
        <p14:creationId xmlns:p14="http://schemas.microsoft.com/office/powerpoint/2010/main" val="1795408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创新策略有哪些？</a:t>
            </a:r>
          </a:p>
        </p:txBody>
      </p:sp>
    </p:spTree>
    <p:extLst>
      <p:ext uri="{BB962C8B-B14F-4D97-AF65-F5344CB8AC3E}">
        <p14:creationId xmlns:p14="http://schemas.microsoft.com/office/powerpoint/2010/main" val="27407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创新策略</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圆角矩形 11">
            <a:extLst>
              <a:ext uri="{FF2B5EF4-FFF2-40B4-BE49-F238E27FC236}">
                <a16:creationId xmlns:a16="http://schemas.microsoft.com/office/drawing/2014/main" id="{0F39203F-F88B-447A-8D5D-C04C742577AF}"/>
              </a:ext>
            </a:extLst>
          </p:cNvPr>
          <p:cNvSpPr/>
          <p:nvPr/>
        </p:nvSpPr>
        <p:spPr bwMode="auto">
          <a:xfrm>
            <a:off x="232095" y="1915897"/>
            <a:ext cx="1167914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19" name="矩形 18">
            <a:extLst>
              <a:ext uri="{FF2B5EF4-FFF2-40B4-BE49-F238E27FC236}">
                <a16:creationId xmlns:a16="http://schemas.microsoft.com/office/drawing/2014/main" id="{CD5F79E5-224F-4F12-85B8-2B37C7ACB90F}"/>
              </a:ext>
            </a:extLst>
          </p:cNvPr>
          <p:cNvSpPr/>
          <p:nvPr/>
        </p:nvSpPr>
        <p:spPr>
          <a:xfrm>
            <a:off x="135167" y="1987014"/>
            <a:ext cx="11582400"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形成技术壁垒，前瞻性布局专利领域：</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项目技术优势明显，将通过多个技术方向的专利优势，确立相对于竞争对手的优势地位。</a:t>
            </a:r>
          </a:p>
        </p:txBody>
      </p:sp>
      <p:sp>
        <p:nvSpPr>
          <p:cNvPr id="20" name="圆角矩形 11">
            <a:extLst>
              <a:ext uri="{FF2B5EF4-FFF2-40B4-BE49-F238E27FC236}">
                <a16:creationId xmlns:a16="http://schemas.microsoft.com/office/drawing/2014/main" id="{D8CAF25E-F829-4388-9400-0B7D0C3EC19C}"/>
              </a:ext>
            </a:extLst>
          </p:cNvPr>
          <p:cNvSpPr/>
          <p:nvPr/>
        </p:nvSpPr>
        <p:spPr bwMode="auto">
          <a:xfrm>
            <a:off x="212647" y="3537784"/>
            <a:ext cx="11669094" cy="1243558"/>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89537396-52D0-4A30-AD5D-FAAB09267575}"/>
              </a:ext>
            </a:extLst>
          </p:cNvPr>
          <p:cNvSpPr/>
          <p:nvPr/>
        </p:nvSpPr>
        <p:spPr>
          <a:xfrm>
            <a:off x="135167" y="3563503"/>
            <a:ext cx="11435074" cy="1200329"/>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形成标杆方案，构建乐高型场景驱动解决方案：</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项目将从自动驾驶解决方案逐步拓展到广告转化归因、政务数据共享、金融数据共享等多个行业，以构建成熟的乐高型场景驱动解决方案。</a:t>
            </a:r>
          </a:p>
        </p:txBody>
      </p:sp>
      <p:sp>
        <p:nvSpPr>
          <p:cNvPr id="22" name="圆角矩形 11">
            <a:extLst>
              <a:ext uri="{FF2B5EF4-FFF2-40B4-BE49-F238E27FC236}">
                <a16:creationId xmlns:a16="http://schemas.microsoft.com/office/drawing/2014/main" id="{18026CF6-5CB1-4048-8E6D-912FF2767CE5}"/>
              </a:ext>
            </a:extLst>
          </p:cNvPr>
          <p:cNvSpPr/>
          <p:nvPr/>
        </p:nvSpPr>
        <p:spPr bwMode="auto">
          <a:xfrm>
            <a:off x="212648" y="5139992"/>
            <a:ext cx="11669093" cy="968099"/>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23" name="矩形 22">
            <a:extLst>
              <a:ext uri="{FF2B5EF4-FFF2-40B4-BE49-F238E27FC236}">
                <a16:creationId xmlns:a16="http://schemas.microsoft.com/office/drawing/2014/main" id="{77004FAB-026B-4AE7-9C79-26389F0C885C}"/>
              </a:ext>
            </a:extLst>
          </p:cNvPr>
          <p:cNvSpPr/>
          <p:nvPr/>
        </p:nvSpPr>
        <p:spPr>
          <a:xfrm>
            <a:off x="155049" y="5216165"/>
            <a:ext cx="11435074" cy="830997"/>
          </a:xfrm>
          <a:prstGeom prst="rect">
            <a:avLst/>
          </a:prstGeom>
        </p:spPr>
        <p:txBody>
          <a:bodyPr wrap="square">
            <a:spAutoFit/>
          </a:bodyPr>
          <a:lstStyle/>
          <a:p>
            <a:pPr marL="560700" indent="-342900" algn="just">
              <a:buFont typeface="Wingdings" panose="05000000000000000000" pitchFamily="2" charset="2"/>
              <a:buChar char="m"/>
            </a:pPr>
            <a:r>
              <a:rPr lang="zh-CN" altLang="en-US" sz="2400" b="1" dirty="0">
                <a:latin typeface="FangSong" panose="02010609060101010101" pitchFamily="49" charset="-122"/>
                <a:ea typeface="FangSong" panose="02010609060101010101" pitchFamily="49" charset="-122"/>
                <a:cs typeface="Times New Roman" panose="02020603050405020304" pitchFamily="18" charset="0"/>
              </a:rPr>
              <a:t>形成网络化营销策略，联动相关产业构建行业生态：</a:t>
            </a:r>
            <a:r>
              <a:rPr lang="zh-CN" altLang="en-US" sz="2400" dirty="0">
                <a:latin typeface="FangSong" panose="02010609060101010101" pitchFamily="49" charset="-122"/>
                <a:ea typeface="FangSong" panose="02010609060101010101" pitchFamily="49" charset="-122"/>
                <a:cs typeface="Times New Roman" panose="02020603050405020304" pitchFamily="18" charset="0"/>
              </a:rPr>
              <a:t>以科技赋能网络化营销，联动相关产业、企业和研究机构，以打造融合发展的行业生态。</a:t>
            </a:r>
          </a:p>
        </p:txBody>
      </p:sp>
    </p:spTree>
    <p:extLst>
      <p:ext uri="{BB962C8B-B14F-4D97-AF65-F5344CB8AC3E}">
        <p14:creationId xmlns:p14="http://schemas.microsoft.com/office/powerpoint/2010/main" val="2296669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项目规划</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19C69213-60EA-478A-9E52-EE62A6033087}"/>
              </a:ext>
            </a:extLst>
          </p:cNvPr>
          <p:cNvGrpSpPr/>
          <p:nvPr/>
        </p:nvGrpSpPr>
        <p:grpSpPr>
          <a:xfrm>
            <a:off x="337695" y="1605490"/>
            <a:ext cx="11523980" cy="4201260"/>
            <a:chOff x="487680" y="789940"/>
            <a:chExt cx="11523980" cy="3561715"/>
          </a:xfrm>
        </p:grpSpPr>
        <p:sp>
          <p:nvSpPr>
            <p:cNvPr id="13" name="矩形 12">
              <a:extLst>
                <a:ext uri="{FF2B5EF4-FFF2-40B4-BE49-F238E27FC236}">
                  <a16:creationId xmlns:a16="http://schemas.microsoft.com/office/drawing/2014/main" id="{7BFD1BA3-1CA6-4810-B038-4626CA7B9B8D}"/>
                </a:ext>
              </a:extLst>
            </p:cNvPr>
            <p:cNvSpPr/>
            <p:nvPr/>
          </p:nvSpPr>
          <p:spPr>
            <a:xfrm>
              <a:off x="487680" y="789940"/>
              <a:ext cx="11217275" cy="3561715"/>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9513CF5A-448C-40E6-A53C-42AC8F0D8019}"/>
                </a:ext>
              </a:extLst>
            </p:cNvPr>
            <p:cNvSpPr txBox="1"/>
            <p:nvPr/>
          </p:nvSpPr>
          <p:spPr>
            <a:xfrm>
              <a:off x="874395" y="1054735"/>
              <a:ext cx="1354455" cy="368300"/>
            </a:xfrm>
            <a:prstGeom prst="rect">
              <a:avLst/>
            </a:prstGeom>
            <a:noFill/>
          </p:spPr>
          <p:txBody>
            <a:bodyPr wrap="square" rtlCol="0">
              <a:noAutofit/>
            </a:bodyPr>
            <a:lstStyle/>
            <a:p>
              <a:r>
                <a:rPr lang="zh-CN" altLang="en-US" dirty="0">
                  <a:solidFill>
                    <a:srgbClr val="FF0000"/>
                  </a:solidFill>
                  <a:latin typeface="FangSong" panose="02010609060101010101" pitchFamily="49" charset="-122"/>
                  <a:ea typeface="FangSong" panose="02010609060101010101" pitchFamily="49" charset="-122"/>
                </a:rPr>
                <a:t>技术落地</a:t>
              </a:r>
            </a:p>
          </p:txBody>
        </p:sp>
        <p:sp>
          <p:nvSpPr>
            <p:cNvPr id="15" name="文本框 14">
              <a:extLst>
                <a:ext uri="{FF2B5EF4-FFF2-40B4-BE49-F238E27FC236}">
                  <a16:creationId xmlns:a16="http://schemas.microsoft.com/office/drawing/2014/main" id="{A28CE176-9FD2-4725-9B99-E17FF4EDA105}"/>
                </a:ext>
              </a:extLst>
            </p:cNvPr>
            <p:cNvSpPr txBox="1"/>
            <p:nvPr/>
          </p:nvSpPr>
          <p:spPr>
            <a:xfrm>
              <a:off x="874395" y="3160395"/>
              <a:ext cx="1354455" cy="368300"/>
            </a:xfrm>
            <a:prstGeom prst="rect">
              <a:avLst/>
            </a:prstGeom>
            <a:noFill/>
          </p:spPr>
          <p:txBody>
            <a:bodyPr wrap="square" rtlCol="0">
              <a:noAutofit/>
            </a:bodyPr>
            <a:lstStyle/>
            <a:p>
              <a:r>
                <a:rPr lang="zh-CN" altLang="en-US" dirty="0">
                  <a:solidFill>
                    <a:srgbClr val="FF0000"/>
                  </a:solidFill>
                  <a:latin typeface="FangSong" panose="02010609060101010101" pitchFamily="49" charset="-122"/>
                  <a:ea typeface="FangSong" panose="02010609060101010101" pitchFamily="49" charset="-122"/>
                </a:rPr>
                <a:t>市场策略</a:t>
              </a:r>
            </a:p>
          </p:txBody>
        </p:sp>
        <p:sp>
          <p:nvSpPr>
            <p:cNvPr id="16" name="右箭头 7">
              <a:extLst>
                <a:ext uri="{FF2B5EF4-FFF2-40B4-BE49-F238E27FC236}">
                  <a16:creationId xmlns:a16="http://schemas.microsoft.com/office/drawing/2014/main" id="{E4F75D2F-CF07-4546-B9E8-8B9D398B839B}"/>
                </a:ext>
              </a:extLst>
            </p:cNvPr>
            <p:cNvSpPr/>
            <p:nvPr/>
          </p:nvSpPr>
          <p:spPr>
            <a:xfrm>
              <a:off x="874395" y="2058035"/>
              <a:ext cx="11137265" cy="467360"/>
            </a:xfrm>
            <a:prstGeom prst="rightArrow">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angSong" panose="02010609060101010101" pitchFamily="49" charset="-122"/>
                <a:ea typeface="FangSong" panose="02010609060101010101" pitchFamily="49" charset="-122"/>
              </a:endParaRPr>
            </a:p>
          </p:txBody>
        </p:sp>
        <p:sp>
          <p:nvSpPr>
            <p:cNvPr id="17" name="文本框 16">
              <a:extLst>
                <a:ext uri="{FF2B5EF4-FFF2-40B4-BE49-F238E27FC236}">
                  <a16:creationId xmlns:a16="http://schemas.microsoft.com/office/drawing/2014/main" id="{F870E691-AA3F-40C8-8BDB-6ABF506E60FE}"/>
                </a:ext>
              </a:extLst>
            </p:cNvPr>
            <p:cNvSpPr txBox="1"/>
            <p:nvPr/>
          </p:nvSpPr>
          <p:spPr>
            <a:xfrm>
              <a:off x="2572385" y="201104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L1</a:t>
              </a:r>
            </a:p>
          </p:txBody>
        </p:sp>
        <p:sp>
          <p:nvSpPr>
            <p:cNvPr id="24" name="文本框 23">
              <a:extLst>
                <a:ext uri="{FF2B5EF4-FFF2-40B4-BE49-F238E27FC236}">
                  <a16:creationId xmlns:a16="http://schemas.microsoft.com/office/drawing/2014/main" id="{60C26CFE-8DD1-4127-BDD1-3179C2A75247}"/>
                </a:ext>
              </a:extLst>
            </p:cNvPr>
            <p:cNvSpPr txBox="1"/>
            <p:nvPr/>
          </p:nvSpPr>
          <p:spPr>
            <a:xfrm>
              <a:off x="4449445" y="201104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L2</a:t>
              </a:r>
            </a:p>
          </p:txBody>
        </p:sp>
        <p:sp>
          <p:nvSpPr>
            <p:cNvPr id="25" name="文本框 24">
              <a:extLst>
                <a:ext uri="{FF2B5EF4-FFF2-40B4-BE49-F238E27FC236}">
                  <a16:creationId xmlns:a16="http://schemas.microsoft.com/office/drawing/2014/main" id="{7722843A-B55D-4A96-9D88-D537BDF35521}"/>
                </a:ext>
              </a:extLst>
            </p:cNvPr>
            <p:cNvSpPr txBox="1"/>
            <p:nvPr/>
          </p:nvSpPr>
          <p:spPr>
            <a:xfrm>
              <a:off x="6516436" y="201104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L3</a:t>
              </a:r>
            </a:p>
          </p:txBody>
        </p:sp>
        <p:sp>
          <p:nvSpPr>
            <p:cNvPr id="26" name="文本框 25">
              <a:extLst>
                <a:ext uri="{FF2B5EF4-FFF2-40B4-BE49-F238E27FC236}">
                  <a16:creationId xmlns:a16="http://schemas.microsoft.com/office/drawing/2014/main" id="{11421FB7-014A-44B1-A3B8-51422FF7127B}"/>
                </a:ext>
              </a:extLst>
            </p:cNvPr>
            <p:cNvSpPr txBox="1"/>
            <p:nvPr/>
          </p:nvSpPr>
          <p:spPr>
            <a:xfrm>
              <a:off x="9331940" y="2058035"/>
              <a:ext cx="719455" cy="561340"/>
            </a:xfrm>
            <a:prstGeom prst="rect">
              <a:avLst/>
            </a:prstGeom>
            <a:solidFill>
              <a:srgbClr val="AC0000"/>
            </a:solidFill>
          </p:spPr>
          <p:txBody>
            <a:bodyPr wrap="square" rtlCol="0">
              <a:noAutofit/>
            </a:bodyPr>
            <a:lstStyle/>
            <a:p>
              <a:pPr algn="ctr"/>
              <a:r>
                <a:rPr lang="en-US" altLang="zh-CN" sz="3200" b="1" dirty="0">
                  <a:solidFill>
                    <a:schemeClr val="bg2"/>
                  </a:solidFill>
                  <a:latin typeface="FangSong" panose="02010609060101010101" pitchFamily="49" charset="-122"/>
                  <a:ea typeface="FangSong" panose="02010609060101010101" pitchFamily="49" charset="-122"/>
                </a:rPr>
                <a:t>L4</a:t>
              </a:r>
            </a:p>
          </p:txBody>
        </p:sp>
        <p:sp>
          <p:nvSpPr>
            <p:cNvPr id="27" name="文本框 26">
              <a:extLst>
                <a:ext uri="{FF2B5EF4-FFF2-40B4-BE49-F238E27FC236}">
                  <a16:creationId xmlns:a16="http://schemas.microsoft.com/office/drawing/2014/main" id="{B66DDE83-78D7-48B3-B08D-FD85499F834A}"/>
                </a:ext>
              </a:extLst>
            </p:cNvPr>
            <p:cNvSpPr txBox="1"/>
            <p:nvPr/>
          </p:nvSpPr>
          <p:spPr>
            <a:xfrm>
              <a:off x="2409190" y="845711"/>
              <a:ext cx="1269299" cy="1149350"/>
            </a:xfrm>
            <a:prstGeom prst="rect">
              <a:avLst/>
            </a:prstGeom>
            <a:noFill/>
            <a:ln w="12700" cmpd="sng">
              <a:solidFill>
                <a:srgbClr val="FF0000"/>
              </a:solidFill>
              <a:prstDash val="dash"/>
            </a:ln>
          </p:spPr>
          <p:txBody>
            <a:bodyPr wrap="square" rtlCol="0">
              <a:noAutofit/>
            </a:bodyPr>
            <a:lstStyle/>
            <a:p>
              <a:pPr algn="just"/>
              <a:r>
                <a:rPr lang="en-US" altLang="zh-CN" sz="1400" dirty="0">
                  <a:latin typeface="FangSong" panose="02010609060101010101" pitchFamily="49" charset="-122"/>
                  <a:ea typeface="FangSong" panose="02010609060101010101" pitchFamily="49" charset="-122"/>
                </a:rPr>
                <a:t>2021-2022</a:t>
              </a:r>
              <a:r>
                <a:rPr lang="zh-CN" altLang="en-US" sz="1400" dirty="0">
                  <a:latin typeface="FangSong" panose="02010609060101010101" pitchFamily="49" charset="-122"/>
                  <a:ea typeface="FangSong" panose="02010609060101010101" pitchFamily="49" charset="-122"/>
                </a:rPr>
                <a:t>年基本通过分布式架构实现技术方案原型落地。</a:t>
              </a:r>
              <a:endParaRPr lang="en-US" altLang="zh-CN" sz="1400" dirty="0">
                <a:latin typeface="FangSong" panose="02010609060101010101" pitchFamily="49" charset="-122"/>
                <a:ea typeface="FangSong" panose="02010609060101010101" pitchFamily="49" charset="-122"/>
              </a:endParaRPr>
            </a:p>
          </p:txBody>
        </p:sp>
        <p:sp>
          <p:nvSpPr>
            <p:cNvPr id="28" name="文本框 27">
              <a:extLst>
                <a:ext uri="{FF2B5EF4-FFF2-40B4-BE49-F238E27FC236}">
                  <a16:creationId xmlns:a16="http://schemas.microsoft.com/office/drawing/2014/main" id="{A972CD03-3A75-4560-B9D6-E2CC5E77ECD3}"/>
                </a:ext>
              </a:extLst>
            </p:cNvPr>
            <p:cNvSpPr txBox="1"/>
            <p:nvPr/>
          </p:nvSpPr>
          <p:spPr>
            <a:xfrm>
              <a:off x="4251960" y="845711"/>
              <a:ext cx="1269299" cy="1149350"/>
            </a:xfrm>
            <a:prstGeom prst="rect">
              <a:avLst/>
            </a:prstGeom>
            <a:noFill/>
            <a:ln w="12700" cmpd="sng">
              <a:solidFill>
                <a:srgbClr val="FF0000"/>
              </a:solidFill>
              <a:prstDash val="dash"/>
            </a:ln>
          </p:spPr>
          <p:txBody>
            <a:bodyPr wrap="square" rtlCol="0">
              <a:noAutofit/>
            </a:bodyPr>
            <a:lstStyle>
              <a:defPPr>
                <a:defRPr lang="zh-CN"/>
              </a:defPPr>
              <a:lvl1pPr algn="just">
                <a:defRPr sz="1400">
                  <a:latin typeface="FangSong" panose="02010609060101010101" pitchFamily="49" charset="-122"/>
                  <a:ea typeface="FangSong" panose="02010609060101010101" pitchFamily="49" charset="-122"/>
                </a:defRPr>
              </a:lvl1pPr>
            </a:lstStyle>
            <a:p>
              <a:r>
                <a:rPr lang="en-US" altLang="zh-CN" dirty="0"/>
                <a:t>2021-2022</a:t>
              </a:r>
              <a:r>
                <a:rPr lang="zh-CN" altLang="en-US" dirty="0"/>
                <a:t>年上半年，在自动驾驶领域测试，形成专利、论文。</a:t>
              </a:r>
              <a:endParaRPr lang="en-US" altLang="zh-CN" dirty="0"/>
            </a:p>
          </p:txBody>
        </p:sp>
        <p:sp>
          <p:nvSpPr>
            <p:cNvPr id="29" name="文本框 28">
              <a:extLst>
                <a:ext uri="{FF2B5EF4-FFF2-40B4-BE49-F238E27FC236}">
                  <a16:creationId xmlns:a16="http://schemas.microsoft.com/office/drawing/2014/main" id="{64B085FF-6FEC-4270-9A0F-DED9AF071E65}"/>
                </a:ext>
              </a:extLst>
            </p:cNvPr>
            <p:cNvSpPr txBox="1"/>
            <p:nvPr/>
          </p:nvSpPr>
          <p:spPr>
            <a:xfrm>
              <a:off x="4847893" y="2579370"/>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利用上述解决方案推动软件定义行业等新模式的产业化认同；</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采用低成本计算平台快速完成实现；</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培育用户、获取信任、走量；</a:t>
              </a:r>
              <a:endParaRPr lang="en-US" altLang="zh-CN" sz="1400" dirty="0">
                <a:latin typeface="FangSong" panose="02010609060101010101" pitchFamily="49" charset="-122"/>
                <a:ea typeface="FangSong" panose="02010609060101010101" pitchFamily="49" charset="-122"/>
              </a:endParaRPr>
            </a:p>
          </p:txBody>
        </p:sp>
        <p:sp>
          <p:nvSpPr>
            <p:cNvPr id="30" name="文本框 29">
              <a:extLst>
                <a:ext uri="{FF2B5EF4-FFF2-40B4-BE49-F238E27FC236}">
                  <a16:creationId xmlns:a16="http://schemas.microsoft.com/office/drawing/2014/main" id="{4C151064-04B9-4E48-9FFE-4976DAD1038A}"/>
                </a:ext>
              </a:extLst>
            </p:cNvPr>
            <p:cNvSpPr txBox="1"/>
            <p:nvPr/>
          </p:nvSpPr>
          <p:spPr>
            <a:xfrm>
              <a:off x="6318951" y="845711"/>
              <a:ext cx="2228850" cy="1149350"/>
            </a:xfrm>
            <a:prstGeom prst="rect">
              <a:avLst/>
            </a:prstGeom>
            <a:noFill/>
            <a:ln w="12700" cmpd="sng">
              <a:solidFill>
                <a:srgbClr val="FF0000"/>
              </a:solidFill>
              <a:prstDash val="dash"/>
            </a:ln>
          </p:spPr>
          <p:txBody>
            <a:bodyPr wrap="square" rtlCol="0">
              <a:noAutofit/>
            </a:bodyPr>
            <a:lstStyle>
              <a:defPPr>
                <a:defRPr lang="zh-CN"/>
              </a:defPPr>
              <a:lvl1pPr algn="just">
                <a:defRPr sz="1400">
                  <a:latin typeface="FangSong" panose="02010609060101010101" pitchFamily="49" charset="-122"/>
                  <a:ea typeface="FangSong" panose="02010609060101010101" pitchFamily="49" charset="-122"/>
                </a:defRPr>
              </a:lvl1pPr>
            </a:lstStyle>
            <a:p>
              <a:r>
                <a:rPr lang="en-US" altLang="zh-CN" dirty="0"/>
                <a:t>2022-2023</a:t>
              </a:r>
              <a:r>
                <a:rPr lang="zh-CN" altLang="en-US" dirty="0"/>
                <a:t>年随着数据监管法规与标准的出台调整解决方案，在政务数据领域测试，布局相关算法，形成专利、论文。</a:t>
              </a:r>
              <a:endParaRPr lang="en-US" altLang="zh-CN" dirty="0"/>
            </a:p>
            <a:p>
              <a:endParaRPr lang="en-US" altLang="zh-CN" dirty="0"/>
            </a:p>
          </p:txBody>
        </p:sp>
        <p:sp>
          <p:nvSpPr>
            <p:cNvPr id="31" name="文本框 30">
              <a:extLst>
                <a:ext uri="{FF2B5EF4-FFF2-40B4-BE49-F238E27FC236}">
                  <a16:creationId xmlns:a16="http://schemas.microsoft.com/office/drawing/2014/main" id="{FF74B4BF-644D-474D-A002-FE245671D5A3}"/>
                </a:ext>
              </a:extLst>
            </p:cNvPr>
            <p:cNvSpPr txBox="1"/>
            <p:nvPr/>
          </p:nvSpPr>
          <p:spPr>
            <a:xfrm>
              <a:off x="9134455" y="845711"/>
              <a:ext cx="1591207" cy="1165334"/>
            </a:xfrm>
            <a:prstGeom prst="rect">
              <a:avLst/>
            </a:prstGeom>
            <a:noFill/>
            <a:ln w="12700" cmpd="sng">
              <a:solidFill>
                <a:srgbClr val="FF0000"/>
              </a:solidFill>
              <a:prstDash val="dash"/>
            </a:ln>
          </p:spPr>
          <p:txBody>
            <a:bodyPr wrap="square" rtlCol="0">
              <a:noAutofit/>
            </a:bodyPr>
            <a:lstStyle>
              <a:defPPr>
                <a:defRPr lang="zh-CN"/>
              </a:defPPr>
              <a:lvl1pPr algn="just">
                <a:defRPr sz="1400">
                  <a:latin typeface="FangSong" panose="02010609060101010101" pitchFamily="49" charset="-122"/>
                  <a:ea typeface="FangSong" panose="02010609060101010101" pitchFamily="49" charset="-122"/>
                </a:defRPr>
              </a:lvl1pPr>
            </a:lstStyle>
            <a:p>
              <a:r>
                <a:rPr lang="en-US" altLang="zh-CN" dirty="0"/>
                <a:t>2024</a:t>
              </a:r>
              <a:r>
                <a:rPr lang="zh-CN" altLang="en-US" dirty="0"/>
                <a:t>年实现多场景数据共享和监管解决方案，计划在该年实现全面应用。</a:t>
              </a:r>
              <a:endParaRPr lang="en-US" altLang="zh-CN" dirty="0"/>
            </a:p>
          </p:txBody>
        </p:sp>
        <p:cxnSp>
          <p:nvCxnSpPr>
            <p:cNvPr id="32" name="直接连接符 31">
              <a:extLst>
                <a:ext uri="{FF2B5EF4-FFF2-40B4-BE49-F238E27FC236}">
                  <a16:creationId xmlns:a16="http://schemas.microsoft.com/office/drawing/2014/main" id="{AF966B23-710B-4B08-8D48-01F7F1530D90}"/>
                </a:ext>
              </a:extLst>
            </p:cNvPr>
            <p:cNvCxnSpPr>
              <a:stCxn id="24" idx="2"/>
            </p:cNvCxnSpPr>
            <p:nvPr/>
          </p:nvCxnSpPr>
          <p:spPr>
            <a:xfrm>
              <a:off x="4809490" y="2572385"/>
              <a:ext cx="0" cy="1347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6CDF082-B9D5-4C16-BF91-57299C3423F4}"/>
                </a:ext>
              </a:extLst>
            </p:cNvPr>
            <p:cNvCxnSpPr/>
            <p:nvPr/>
          </p:nvCxnSpPr>
          <p:spPr>
            <a:xfrm>
              <a:off x="6876481" y="2583815"/>
              <a:ext cx="0" cy="1347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750E560-93E3-4F89-A5A7-7DBEF6A31A3D}"/>
                </a:ext>
              </a:extLst>
            </p:cNvPr>
            <p:cNvCxnSpPr/>
            <p:nvPr/>
          </p:nvCxnSpPr>
          <p:spPr>
            <a:xfrm>
              <a:off x="9691985" y="2619375"/>
              <a:ext cx="0" cy="1347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05D619D-84B8-44B3-82C6-AEBA8AFD283A}"/>
                </a:ext>
              </a:extLst>
            </p:cNvPr>
            <p:cNvSpPr txBox="1"/>
            <p:nvPr/>
          </p:nvSpPr>
          <p:spPr>
            <a:xfrm>
              <a:off x="6947283" y="2571064"/>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上述解决方案的产业化和应用落地，可采用区块链一体机对功能升级作出预留，占领主流赛道；</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体现水平，获取利润；</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endParaRPr lang="en-US" altLang="zh-CN" sz="1400" dirty="0">
                <a:latin typeface="FangSong" panose="02010609060101010101" pitchFamily="49" charset="-122"/>
                <a:ea typeface="FangSong" panose="02010609060101010101" pitchFamily="49" charset="-122"/>
              </a:endParaRPr>
            </a:p>
          </p:txBody>
        </p:sp>
        <p:sp>
          <p:nvSpPr>
            <p:cNvPr id="36" name="文本框 35">
              <a:extLst>
                <a:ext uri="{FF2B5EF4-FFF2-40B4-BE49-F238E27FC236}">
                  <a16:creationId xmlns:a16="http://schemas.microsoft.com/office/drawing/2014/main" id="{374AD2C0-F497-4778-97B7-6B7F468AF920}"/>
                </a:ext>
              </a:extLst>
            </p:cNvPr>
            <p:cNvSpPr txBox="1"/>
            <p:nvPr/>
          </p:nvSpPr>
          <p:spPr>
            <a:xfrm>
              <a:off x="9744017" y="2555875"/>
              <a:ext cx="1990186" cy="1765300"/>
            </a:xfrm>
            <a:prstGeom prst="rect">
              <a:avLst/>
            </a:prstGeom>
            <a:noFill/>
            <a:ln w="12700" cmpd="sng">
              <a:noFill/>
              <a:prstDash val="dash"/>
            </a:ln>
          </p:spPr>
          <p:txBody>
            <a:bodyPr wrap="square" rtlCol="0">
              <a:no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不断迭代解决方案，拓宽应用场景</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实现商业化运营以获取利润</a:t>
              </a:r>
              <a:endParaRPr lang="en-US" altLang="zh-CN" sz="1400" dirty="0">
                <a:latin typeface="FangSong" panose="02010609060101010101" pitchFamily="49" charset="-122"/>
                <a:ea typeface="FangSong" panose="02010609060101010101" pitchFamily="49" charset="-122"/>
              </a:endParaRPr>
            </a:p>
          </p:txBody>
        </p:sp>
      </p:grpSp>
    </p:spTree>
    <p:extLst>
      <p:ext uri="{BB962C8B-B14F-4D97-AF65-F5344CB8AC3E}">
        <p14:creationId xmlns:p14="http://schemas.microsoft.com/office/powerpoint/2010/main" val="315856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rgbClr val="C8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47" name="矩形 46"/>
          <p:cNvSpPr/>
          <p:nvPr/>
        </p:nvSpPr>
        <p:spPr bwMode="auto">
          <a:xfrm rot="5400000" flipV="1">
            <a:off x="1870073" y="-1870071"/>
            <a:ext cx="1238251" cy="4978398"/>
          </a:xfrm>
          <a:prstGeom prst="rect">
            <a:avLst/>
          </a:prstGeom>
          <a:solidFill>
            <a:srgbClr val="C8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rgbClr val="AC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grpSp>
        <p:nvGrpSpPr>
          <p:cNvPr id="2" name="组合 1">
            <a:extLst>
              <a:ext uri="{FF2B5EF4-FFF2-40B4-BE49-F238E27FC236}">
                <a16:creationId xmlns:a16="http://schemas.microsoft.com/office/drawing/2014/main" id="{CFE8BF1E-3B09-1A4F-94A5-2D9E6EAE3568}"/>
              </a:ext>
            </a:extLst>
          </p:cNvPr>
          <p:cNvGrpSpPr/>
          <p:nvPr/>
        </p:nvGrpSpPr>
        <p:grpSpPr>
          <a:xfrm>
            <a:off x="7294012" y="2540142"/>
            <a:ext cx="3619876" cy="2943434"/>
            <a:chOff x="7294012" y="2513259"/>
            <a:chExt cx="1673392" cy="1788913"/>
          </a:xfrm>
        </p:grpSpPr>
        <p:sp>
          <p:nvSpPr>
            <p:cNvPr id="72" name="矩形 71"/>
            <p:cNvSpPr/>
            <p:nvPr/>
          </p:nvSpPr>
          <p:spPr>
            <a:xfrm>
              <a:off x="7294012" y="2513259"/>
              <a:ext cx="316801" cy="316801"/>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1</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3" name="矩形 72"/>
            <p:cNvSpPr/>
            <p:nvPr/>
          </p:nvSpPr>
          <p:spPr>
            <a:xfrm>
              <a:off x="7756816" y="2550073"/>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项目背景</a:t>
              </a:r>
            </a:p>
          </p:txBody>
        </p:sp>
        <p:sp>
          <p:nvSpPr>
            <p:cNvPr id="74" name="矩形 73"/>
            <p:cNvSpPr/>
            <p:nvPr/>
          </p:nvSpPr>
          <p:spPr>
            <a:xfrm>
              <a:off x="7294012" y="300396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2</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5" name="矩形 74"/>
            <p:cNvSpPr/>
            <p:nvPr/>
          </p:nvSpPr>
          <p:spPr>
            <a:xfrm>
              <a:off x="7756816" y="304077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关键技术</a:t>
              </a:r>
            </a:p>
          </p:txBody>
        </p:sp>
        <p:sp>
          <p:nvSpPr>
            <p:cNvPr id="76" name="矩形 75"/>
            <p:cNvSpPr/>
            <p:nvPr/>
          </p:nvSpPr>
          <p:spPr>
            <a:xfrm>
              <a:off x="7294012" y="3494666"/>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3</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7" name="矩形 76"/>
            <p:cNvSpPr/>
            <p:nvPr/>
          </p:nvSpPr>
          <p:spPr>
            <a:xfrm>
              <a:off x="7756816" y="3531481"/>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应用场景</a:t>
              </a:r>
            </a:p>
          </p:txBody>
        </p:sp>
        <p:sp>
          <p:nvSpPr>
            <p:cNvPr id="78" name="矩形 77"/>
            <p:cNvSpPr/>
            <p:nvPr/>
          </p:nvSpPr>
          <p:spPr>
            <a:xfrm>
              <a:off x="7294012" y="398537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4</a:t>
              </a:r>
              <a:endParaRPr kumimoji="0" lang="zh-CN" altLang="en-US" sz="2000" b="1" i="0" u="none" strike="noStrike" kern="1200" cap="none" spc="0" normalizeH="0" baseline="0" noProof="0" dirty="0">
                <a:ln>
                  <a:noFill/>
                </a:ln>
                <a:solidFill>
                  <a:prstClr val="white"/>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endParaRPr>
            </a:p>
          </p:txBody>
        </p:sp>
        <p:sp>
          <p:nvSpPr>
            <p:cNvPr id="79" name="矩形 78"/>
            <p:cNvSpPr/>
            <p:nvPr/>
          </p:nvSpPr>
          <p:spPr>
            <a:xfrm>
              <a:off x="7756816" y="4022186"/>
              <a:ext cx="1210588" cy="24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50000"/>
                      <a:lumOff val="50000"/>
                    </a:prstClr>
                  </a:solidFill>
                  <a:effectLst/>
                  <a:uLnTx/>
                  <a:uFillTx/>
                  <a:latin typeface="FangSong" panose="02010609060101010101" pitchFamily="49" charset="-122"/>
                  <a:ea typeface="FangSong" panose="02010609060101010101" pitchFamily="49" charset="-122"/>
                  <a:cs typeface="+mn-cs"/>
                  <a:sym typeface="微软雅黑" panose="020B0503020204020204" pitchFamily="34" charset="-122"/>
                </a:rPr>
                <a:t>创新策略</a:t>
              </a:r>
            </a:p>
          </p:txBody>
        </p:sp>
      </p:grpSp>
      <p:sp>
        <p:nvSpPr>
          <p:cNvPr id="24" name="文本框 23">
            <a:extLst>
              <a:ext uri="{FF2B5EF4-FFF2-40B4-BE49-F238E27FC236}">
                <a16:creationId xmlns:a16="http://schemas.microsoft.com/office/drawing/2014/main" id="{8F1422A7-7A7C-476D-A7B7-3AA70DACB57F}"/>
              </a:ext>
            </a:extLst>
          </p:cNvPr>
          <p:cNvSpPr txBox="1"/>
          <p:nvPr/>
        </p:nvSpPr>
        <p:spPr>
          <a:xfrm>
            <a:off x="7166392" y="1305887"/>
            <a:ext cx="3435556"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D70000"/>
                </a:solidFill>
                <a:effectLst/>
                <a:uLnTx/>
                <a:uFillTx/>
                <a:latin typeface="FangSong" panose="02010609060101010101" pitchFamily="49" charset="-122"/>
                <a:ea typeface="FangSong" panose="02010609060101010101" pitchFamily="49" charset="-122"/>
                <a:cs typeface="+mj-cs"/>
                <a:sym typeface="微软雅黑" panose="020B0503020204020204" pitchFamily="34" charset="-122"/>
              </a:rPr>
              <a:t>目录 </a:t>
            </a:r>
            <a:r>
              <a:rPr kumimoji="0" lang="en-US" altLang="zh-CN" sz="3600" b="1" i="0" u="none" strike="noStrike" kern="1200" cap="none" spc="0" normalizeH="0" baseline="0" noProof="0" dirty="0">
                <a:ln>
                  <a:noFill/>
                </a:ln>
                <a:solidFill>
                  <a:srgbClr val="D70000"/>
                </a:solidFill>
                <a:effectLst/>
                <a:uLnTx/>
                <a:uFillTx/>
                <a:latin typeface="FangSong" panose="02010609060101010101" pitchFamily="49" charset="-122"/>
                <a:ea typeface="FangSong" panose="02010609060101010101" pitchFamily="49" charset="-122"/>
                <a:cs typeface="+mj-cs"/>
                <a:sym typeface="微软雅黑" panose="020B0503020204020204" pitchFamily="34" charset="-122"/>
              </a:rPr>
              <a:t>| CONTENT</a:t>
            </a:r>
          </a:p>
        </p:txBody>
      </p:sp>
    </p:spTree>
    <p:extLst>
      <p:ext uri="{BB962C8B-B14F-4D97-AF65-F5344CB8AC3E}">
        <p14:creationId xmlns:p14="http://schemas.microsoft.com/office/powerpoint/2010/main" val="30130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团队顾问</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a16="http://schemas.microsoft.com/office/drawing/2014/main" id="{2AD962AF-E80F-4E46-96C1-3865E19DF9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76" b="6841"/>
          <a:stretch/>
        </p:blipFill>
        <p:spPr>
          <a:xfrm>
            <a:off x="673785" y="1048094"/>
            <a:ext cx="1772854" cy="2113102"/>
          </a:xfrm>
          <a:prstGeom prst="rect">
            <a:avLst/>
          </a:prstGeom>
          <a:ln>
            <a:noFill/>
          </a:ln>
          <a:effectLst>
            <a:outerShdw blurRad="190500" algn="tl" rotWithShape="0">
              <a:srgbClr val="000000">
                <a:alpha val="70000"/>
              </a:srgbClr>
            </a:outerShdw>
          </a:effectLst>
        </p:spPr>
      </p:pic>
      <p:sp>
        <p:nvSpPr>
          <p:cNvPr id="38" name="文本框 37">
            <a:extLst>
              <a:ext uri="{FF2B5EF4-FFF2-40B4-BE49-F238E27FC236}">
                <a16:creationId xmlns:a16="http://schemas.microsoft.com/office/drawing/2014/main" id="{CA06D8E2-0392-4F0A-9113-BF9172E04AB6}"/>
              </a:ext>
            </a:extLst>
          </p:cNvPr>
          <p:cNvSpPr txBox="1"/>
          <p:nvPr/>
        </p:nvSpPr>
        <p:spPr>
          <a:xfrm>
            <a:off x="3176777" y="741086"/>
            <a:ext cx="8529188" cy="2800767"/>
          </a:xfrm>
          <a:prstGeom prst="rect">
            <a:avLst/>
          </a:prstGeom>
          <a:noFill/>
        </p:spPr>
        <p:txBody>
          <a:bodyPr wrap="square" rtlCol="0">
            <a:spAutoFit/>
          </a:bodyPr>
          <a:lstStyle/>
          <a:p>
            <a:pPr algn="just"/>
            <a:r>
              <a:rPr lang="zh-CN" altLang="en-US" sz="1600" dirty="0">
                <a:latin typeface="FangSong" panose="02010609060101010101" pitchFamily="49" charset="-122"/>
                <a:ea typeface="FangSong" panose="02010609060101010101" pitchFamily="49" charset="-122"/>
              </a:rPr>
              <a:t>高志鹏，博士，北京邮电大学网络与交换技术国家重点实验室教授，博士生导师</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600" dirty="0">
                <a:latin typeface="FangSong" panose="02010609060101010101" pitchFamily="49" charset="-122"/>
                <a:ea typeface="FangSong" panose="02010609060101010101" pitchFamily="49" charset="-122"/>
              </a:rPr>
              <a:t>CCF</a:t>
            </a:r>
            <a:r>
              <a:rPr lang="zh-CN" altLang="en-US" sz="1600" dirty="0">
                <a:latin typeface="FangSong" panose="02010609060101010101" pitchFamily="49" charset="-122"/>
                <a:ea typeface="FangSong" panose="02010609060101010101" pitchFamily="49" charset="-122"/>
              </a:rPr>
              <a:t>高级会员、区块链专委会委员，</a:t>
            </a:r>
            <a:r>
              <a:rPr lang="en-US" altLang="zh-CN" sz="1600" dirty="0">
                <a:latin typeface="FangSong" panose="02010609060101010101" pitchFamily="49" charset="-122"/>
                <a:ea typeface="FangSong" panose="02010609060101010101" pitchFamily="49" charset="-122"/>
              </a:rPr>
              <a:t>YOCSEF</a:t>
            </a:r>
            <a:r>
              <a:rPr lang="zh-CN" altLang="en-US" sz="1600" dirty="0">
                <a:latin typeface="FangSong" panose="02010609060101010101" pitchFamily="49" charset="-122"/>
                <a:ea typeface="FangSong" panose="02010609060101010101" pitchFamily="49" charset="-122"/>
              </a:rPr>
              <a:t>副主席</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大数据智能管理与分析技术国家地方联合工程研究中心副主任、北邮“边缘计算与网络系统”联合实验室学术委员会主任，长期担任国家发改委、科技部、工信部、国家自然科学基金委项目评审专家 </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中国信通院云边协同创新应用创新实验室专家委员会委员、技术推进组组长</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主持和参与多项国家自然科学基金项目、国家科技重点研发计划、国家</a:t>
            </a:r>
            <a:r>
              <a:rPr lang="en-US" altLang="zh-CN" sz="1600" dirty="0">
                <a:latin typeface="FangSong" panose="02010609060101010101" pitchFamily="49" charset="-122"/>
                <a:ea typeface="FangSong" panose="02010609060101010101" pitchFamily="49" charset="-122"/>
              </a:rPr>
              <a:t>973</a:t>
            </a:r>
            <a:r>
              <a:rPr lang="zh-CN" altLang="en-US" sz="1600" dirty="0">
                <a:latin typeface="FangSong" panose="02010609060101010101" pitchFamily="49" charset="-122"/>
                <a:ea typeface="FangSong" panose="02010609060101010101" pitchFamily="49" charset="-122"/>
              </a:rPr>
              <a:t>项目、国家</a:t>
            </a:r>
            <a:r>
              <a:rPr lang="en-US" altLang="zh-CN" sz="1600" dirty="0">
                <a:latin typeface="FangSong" panose="02010609060101010101" pitchFamily="49" charset="-122"/>
                <a:ea typeface="FangSong" panose="02010609060101010101" pitchFamily="49" charset="-122"/>
              </a:rPr>
              <a:t>863</a:t>
            </a:r>
            <a:r>
              <a:rPr lang="zh-CN" altLang="en-US" sz="1600" dirty="0">
                <a:latin typeface="FangSong" panose="02010609060101010101" pitchFamily="49" charset="-122"/>
                <a:ea typeface="FangSong" panose="02010609060101010101" pitchFamily="49" charset="-122"/>
              </a:rPr>
              <a:t>项目、国家科技支撑项目和十二五</a:t>
            </a:r>
            <a:r>
              <a:rPr lang="en-US" altLang="zh-CN" sz="1600" dirty="0">
                <a:latin typeface="FangSong" panose="02010609060101010101" pitchFamily="49" charset="-122"/>
                <a:ea typeface="FangSong" panose="02010609060101010101" pitchFamily="49" charset="-122"/>
              </a:rPr>
              <a:t>/</a:t>
            </a:r>
            <a:r>
              <a:rPr lang="zh-CN" altLang="en-US" sz="1600" dirty="0">
                <a:latin typeface="FangSong" panose="02010609060101010101" pitchFamily="49" charset="-122"/>
                <a:ea typeface="FangSong" panose="02010609060101010101" pitchFamily="49" charset="-122"/>
              </a:rPr>
              <a:t>十三五预研项目等重点科研项目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研究成果获北京市科技一等奖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次，通信学会科技一等奖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次，中国通信标准化协会科技一等奖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次，其他省部级二等奖</a:t>
            </a:r>
            <a:r>
              <a:rPr lang="en-US" altLang="zh-CN" sz="1600" dirty="0">
                <a:latin typeface="FangSong" panose="02010609060101010101" pitchFamily="49" charset="-122"/>
                <a:ea typeface="FangSong" panose="02010609060101010101" pitchFamily="49" charset="-122"/>
              </a:rPr>
              <a:t>6</a:t>
            </a:r>
            <a:r>
              <a:rPr lang="zh-CN" altLang="en-US" sz="1600" dirty="0">
                <a:latin typeface="FangSong" panose="02010609060101010101" pitchFamily="49" charset="-122"/>
                <a:ea typeface="FangSong" panose="02010609060101010101" pitchFamily="49" charset="-122"/>
              </a:rPr>
              <a:t>次。形成了</a:t>
            </a:r>
            <a:r>
              <a:rPr lang="en-US" altLang="zh-CN" sz="1600" dirty="0">
                <a:latin typeface="FangSong" panose="02010609060101010101" pitchFamily="49" charset="-122"/>
                <a:ea typeface="FangSong" panose="02010609060101010101" pitchFamily="49" charset="-122"/>
              </a:rPr>
              <a:t>30</a:t>
            </a:r>
            <a:r>
              <a:rPr lang="zh-CN" altLang="en-US" sz="1600" dirty="0">
                <a:latin typeface="FangSong" panose="02010609060101010101" pitchFamily="49" charset="-122"/>
                <a:ea typeface="FangSong" panose="02010609060101010101" pitchFamily="49" charset="-122"/>
              </a:rPr>
              <a:t>多个国家发明专利、</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项国际标准和多项行业</a:t>
            </a:r>
            <a:r>
              <a:rPr lang="en-US" altLang="zh-CN" sz="1600" dirty="0">
                <a:latin typeface="FangSong" panose="02010609060101010101" pitchFamily="49" charset="-122"/>
                <a:ea typeface="FangSong" panose="02010609060101010101" pitchFamily="49" charset="-122"/>
              </a:rPr>
              <a:t>/</a:t>
            </a:r>
            <a:r>
              <a:rPr lang="zh-CN" altLang="en-US" sz="1600" dirty="0">
                <a:latin typeface="FangSong" panose="02010609060101010101" pitchFamily="49" charset="-122"/>
                <a:ea typeface="FangSong" panose="02010609060101010101" pitchFamily="49" charset="-122"/>
              </a:rPr>
              <a:t>企业标准。 </a:t>
            </a:r>
          </a:p>
        </p:txBody>
      </p:sp>
      <p:pic>
        <p:nvPicPr>
          <p:cNvPr id="39" name="图片 38">
            <a:extLst>
              <a:ext uri="{FF2B5EF4-FFF2-40B4-BE49-F238E27FC236}">
                <a16:creationId xmlns:a16="http://schemas.microsoft.com/office/drawing/2014/main" id="{8912016B-D5EC-4E55-A854-DAD02FFF6BC1}"/>
              </a:ext>
            </a:extLst>
          </p:cNvPr>
          <p:cNvPicPr>
            <a:picLocks noChangeAspect="1"/>
          </p:cNvPicPr>
          <p:nvPr/>
        </p:nvPicPr>
        <p:blipFill>
          <a:blip r:embed="rId4"/>
          <a:stretch>
            <a:fillRect/>
          </a:stretch>
        </p:blipFill>
        <p:spPr>
          <a:xfrm>
            <a:off x="673785" y="3820373"/>
            <a:ext cx="1772854" cy="2113101"/>
          </a:xfrm>
          <a:prstGeom prst="rect">
            <a:avLst/>
          </a:prstGeom>
        </p:spPr>
      </p:pic>
      <p:sp>
        <p:nvSpPr>
          <p:cNvPr id="40" name="文本框 39">
            <a:extLst>
              <a:ext uri="{FF2B5EF4-FFF2-40B4-BE49-F238E27FC236}">
                <a16:creationId xmlns:a16="http://schemas.microsoft.com/office/drawing/2014/main" id="{D19DF7AE-09A5-4812-9DA8-EE329518446F}"/>
              </a:ext>
            </a:extLst>
          </p:cNvPr>
          <p:cNvSpPr txBox="1"/>
          <p:nvPr/>
        </p:nvSpPr>
        <p:spPr>
          <a:xfrm>
            <a:off x="3176777" y="3802194"/>
            <a:ext cx="8529188" cy="2554545"/>
          </a:xfrm>
          <a:prstGeom prst="rect">
            <a:avLst/>
          </a:prstGeom>
          <a:noFill/>
        </p:spPr>
        <p:txBody>
          <a:bodyPr wrap="square" rtlCol="0">
            <a:spAutoFit/>
          </a:bodyPr>
          <a:lstStyle/>
          <a:p>
            <a:pPr algn="just"/>
            <a:r>
              <a:rPr lang="zh-CN" altLang="en-US" sz="1600" dirty="0">
                <a:latin typeface="FangSong" panose="02010609060101010101" pitchFamily="49" charset="-122"/>
                <a:ea typeface="FangSong" panose="02010609060101010101" pitchFamily="49" charset="-122"/>
              </a:rPr>
              <a:t>芮兰兰，博士，北京邮电大学网络与交换技术国家重点实验室副教授，博士生导师</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余项工业与信息化部标准研究项目、</a:t>
            </a:r>
            <a:r>
              <a:rPr lang="en-US" altLang="zh-CN" sz="1600" dirty="0">
                <a:latin typeface="FangSong" panose="02010609060101010101" pitchFamily="49" charset="-122"/>
                <a:ea typeface="FangSong" panose="02010609060101010101" pitchFamily="49" charset="-122"/>
              </a:rPr>
              <a:t>2</a:t>
            </a:r>
            <a:r>
              <a:rPr lang="zh-CN" altLang="en-US" sz="1600" dirty="0">
                <a:latin typeface="FangSong" panose="02010609060101010101" pitchFamily="49" charset="-122"/>
                <a:ea typeface="FangSong" panose="02010609060101010101" pitchFamily="49" charset="-122"/>
              </a:rPr>
              <a:t>项国家重点实验室自主研究课题和</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项北京邮电大学青年科研创新计划专项项目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参与完成</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余项包括国家</a:t>
            </a:r>
            <a:r>
              <a:rPr lang="en-US" altLang="zh-CN" sz="1600" dirty="0">
                <a:latin typeface="FangSong" panose="02010609060101010101" pitchFamily="49" charset="-122"/>
                <a:ea typeface="FangSong" panose="02010609060101010101" pitchFamily="49" charset="-122"/>
              </a:rPr>
              <a:t>863</a:t>
            </a:r>
            <a:r>
              <a:rPr lang="zh-CN" altLang="en-US" sz="1600" dirty="0">
                <a:latin typeface="FangSong" panose="02010609060101010101" pitchFamily="49" charset="-122"/>
                <a:ea typeface="FangSong" panose="02010609060101010101" pitchFamily="49" charset="-122"/>
              </a:rPr>
              <a:t>、国家攻关、国家自然科学基金、国家重大专项、国际合作在内的重大项目</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研究成果获国家科技进步二等奖</a:t>
            </a:r>
            <a:r>
              <a:rPr lang="en-US" altLang="zh-CN" sz="1600" dirty="0">
                <a:latin typeface="FangSong" panose="02010609060101010101" pitchFamily="49" charset="-122"/>
                <a:ea typeface="FangSong" panose="02010609060101010101" pitchFamily="49" charset="-122"/>
              </a:rPr>
              <a:t>1</a:t>
            </a:r>
            <a:r>
              <a:rPr lang="zh-CN" altLang="en-US" sz="1600" dirty="0">
                <a:latin typeface="FangSong" panose="02010609060101010101" pitchFamily="49" charset="-122"/>
                <a:ea typeface="FangSong" panose="02010609060101010101" pitchFamily="49" charset="-122"/>
              </a:rPr>
              <a:t>次，省部级科技进步奖</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次</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多次参加国际标准化组织（</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和</a:t>
            </a:r>
            <a:r>
              <a:rPr lang="en-US" altLang="zh-CN" sz="1600" dirty="0">
                <a:latin typeface="FangSong" panose="02010609060101010101" pitchFamily="49" charset="-122"/>
                <a:ea typeface="FangSong" panose="02010609060101010101" pitchFamily="49" charset="-122"/>
              </a:rPr>
              <a:t>3GPP2</a:t>
            </a:r>
            <a:r>
              <a:rPr lang="zh-CN" altLang="en-US" sz="1600" dirty="0">
                <a:latin typeface="FangSong" panose="02010609060101010101" pitchFamily="49" charset="-122"/>
                <a:ea typeface="FangSong" panose="02010609060101010101" pitchFamily="49" charset="-122"/>
              </a:rPr>
              <a:t>）的标准制定工作，研究成果已形成</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国际标准，被</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 </a:t>
            </a:r>
            <a:r>
              <a:rPr lang="en-US" altLang="zh-CN" sz="1600" dirty="0">
                <a:latin typeface="FangSong" panose="02010609060101010101" pitchFamily="49" charset="-122"/>
                <a:ea typeface="FangSong" panose="02010609060101010101" pitchFamily="49" charset="-122"/>
              </a:rPr>
              <a:t>SA5</a:t>
            </a:r>
            <a:r>
              <a:rPr lang="zh-CN" altLang="en-US" sz="1600" dirty="0">
                <a:latin typeface="FangSong" panose="02010609060101010101" pitchFamily="49" charset="-122"/>
                <a:ea typeface="FangSong" panose="02010609060101010101" pitchFamily="49" charset="-122"/>
              </a:rPr>
              <a:t>授予突出贡献奖荣誉称号</a:t>
            </a:r>
            <a:endParaRPr lang="en-US" altLang="zh-CN" sz="16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600" dirty="0">
                <a:latin typeface="FangSong" panose="02010609060101010101" pitchFamily="49" charset="-122"/>
                <a:ea typeface="FangSong" panose="02010609060101010101" pitchFamily="49" charset="-122"/>
              </a:rPr>
              <a:t>主持编制了</a:t>
            </a:r>
            <a:r>
              <a:rPr lang="en-US" altLang="zh-CN" sz="1600" dirty="0">
                <a:latin typeface="FangSong" panose="02010609060101010101" pitchFamily="49" charset="-122"/>
                <a:ea typeface="FangSong" panose="02010609060101010101" pitchFamily="49" charset="-122"/>
              </a:rPr>
              <a:t>18</a:t>
            </a:r>
            <a:r>
              <a:rPr lang="zh-CN" altLang="en-US" sz="1600" dirty="0">
                <a:latin typeface="FangSong" panose="02010609060101010101" pitchFamily="49" charset="-122"/>
                <a:ea typeface="FangSong" panose="02010609060101010101" pitchFamily="49" charset="-122"/>
              </a:rPr>
              <a:t>项中国通信行业标准和</a:t>
            </a:r>
            <a:r>
              <a:rPr lang="en-US" altLang="zh-CN" sz="1600" dirty="0">
                <a:latin typeface="FangSong" panose="02010609060101010101" pitchFamily="49" charset="-122"/>
                <a:ea typeface="FangSong" panose="02010609060101010101" pitchFamily="49" charset="-122"/>
              </a:rPr>
              <a:t>4</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3GPP</a:t>
            </a:r>
            <a:r>
              <a:rPr lang="zh-CN" altLang="en-US" sz="1600" dirty="0">
                <a:latin typeface="FangSong" panose="02010609060101010101" pitchFamily="49" charset="-122"/>
                <a:ea typeface="FangSong" panose="02010609060101010101" pitchFamily="49" charset="-122"/>
              </a:rPr>
              <a:t>国际标准，参与完成了</a:t>
            </a:r>
            <a:r>
              <a:rPr lang="en-US" altLang="zh-CN" sz="1600" dirty="0">
                <a:latin typeface="FangSong" panose="02010609060101010101" pitchFamily="49" charset="-122"/>
                <a:ea typeface="FangSong" panose="02010609060101010101" pitchFamily="49" charset="-122"/>
              </a:rPr>
              <a:t>3</a:t>
            </a:r>
            <a:r>
              <a:rPr lang="zh-CN" altLang="en-US" sz="1600" dirty="0">
                <a:latin typeface="FangSong" panose="02010609060101010101" pitchFamily="49" charset="-122"/>
                <a:ea typeface="FangSong" panose="02010609060101010101" pitchFamily="49" charset="-122"/>
              </a:rPr>
              <a:t>项</a:t>
            </a:r>
            <a:r>
              <a:rPr lang="en-US" altLang="zh-CN" sz="1600" dirty="0">
                <a:latin typeface="FangSong" panose="02010609060101010101" pitchFamily="49" charset="-122"/>
                <a:ea typeface="FangSong" panose="02010609060101010101" pitchFamily="49" charset="-122"/>
              </a:rPr>
              <a:t>ITU-T</a:t>
            </a:r>
            <a:r>
              <a:rPr lang="zh-CN" altLang="en-US" sz="1600" dirty="0">
                <a:latin typeface="FangSong" panose="02010609060101010101" pitchFamily="49" charset="-122"/>
                <a:ea typeface="FangSong" panose="02010609060101010101" pitchFamily="49" charset="-122"/>
              </a:rPr>
              <a:t>国际标准和</a:t>
            </a:r>
            <a:r>
              <a:rPr lang="en-US" altLang="zh-CN" sz="1600" dirty="0">
                <a:latin typeface="FangSong" panose="02010609060101010101" pitchFamily="49" charset="-122"/>
                <a:ea typeface="FangSong" panose="02010609060101010101" pitchFamily="49" charset="-122"/>
              </a:rPr>
              <a:t>10</a:t>
            </a:r>
            <a:r>
              <a:rPr lang="zh-CN" altLang="en-US" sz="1600" dirty="0">
                <a:latin typeface="FangSong" panose="02010609060101010101" pitchFamily="49" charset="-122"/>
                <a:ea typeface="FangSong" panose="02010609060101010101" pitchFamily="49" charset="-122"/>
              </a:rPr>
              <a:t>项中国通信行业标准</a:t>
            </a:r>
            <a:endParaRPr lang="en-US" altLang="zh-CN" sz="1600"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35473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核心团队</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384CC402-8D53-418B-99EB-11E5E5A5907B}"/>
              </a:ext>
            </a:extLst>
          </p:cNvPr>
          <p:cNvPicPr>
            <a:picLocks noChangeAspect="1"/>
          </p:cNvPicPr>
          <p:nvPr/>
        </p:nvPicPr>
        <p:blipFill>
          <a:blip r:embed="rId3"/>
          <a:stretch>
            <a:fillRect/>
          </a:stretch>
        </p:blipFill>
        <p:spPr>
          <a:xfrm>
            <a:off x="915871" y="921184"/>
            <a:ext cx="1624031" cy="2273643"/>
          </a:xfrm>
          <a:prstGeom prst="rect">
            <a:avLst/>
          </a:prstGeom>
        </p:spPr>
      </p:pic>
      <p:pic>
        <p:nvPicPr>
          <p:cNvPr id="11" name="图片 10">
            <a:extLst>
              <a:ext uri="{FF2B5EF4-FFF2-40B4-BE49-F238E27FC236}">
                <a16:creationId xmlns:a16="http://schemas.microsoft.com/office/drawing/2014/main" id="{D5F2DDDC-4EDA-4037-A70A-E492DFDC93E3}"/>
              </a:ext>
            </a:extLst>
          </p:cNvPr>
          <p:cNvPicPr>
            <a:picLocks noChangeAspect="1"/>
          </p:cNvPicPr>
          <p:nvPr/>
        </p:nvPicPr>
        <p:blipFill>
          <a:blip r:embed="rId4"/>
          <a:stretch>
            <a:fillRect/>
          </a:stretch>
        </p:blipFill>
        <p:spPr>
          <a:xfrm>
            <a:off x="3961295" y="921184"/>
            <a:ext cx="1624031" cy="2273643"/>
          </a:xfrm>
          <a:prstGeom prst="rect">
            <a:avLst/>
          </a:prstGeom>
        </p:spPr>
      </p:pic>
      <p:pic>
        <p:nvPicPr>
          <p:cNvPr id="12" name="图片 11">
            <a:extLst>
              <a:ext uri="{FF2B5EF4-FFF2-40B4-BE49-F238E27FC236}">
                <a16:creationId xmlns:a16="http://schemas.microsoft.com/office/drawing/2014/main" id="{1F905B1E-72F7-4030-8F46-9ED6B768642C}"/>
              </a:ext>
            </a:extLst>
          </p:cNvPr>
          <p:cNvPicPr>
            <a:picLocks noChangeAspect="1"/>
          </p:cNvPicPr>
          <p:nvPr/>
        </p:nvPicPr>
        <p:blipFill>
          <a:blip r:embed="rId5"/>
          <a:stretch>
            <a:fillRect/>
          </a:stretch>
        </p:blipFill>
        <p:spPr>
          <a:xfrm>
            <a:off x="9876282" y="921183"/>
            <a:ext cx="1624031" cy="2273644"/>
          </a:xfrm>
          <a:prstGeom prst="rect">
            <a:avLst/>
          </a:prstGeom>
        </p:spPr>
      </p:pic>
      <p:sp>
        <p:nvSpPr>
          <p:cNvPr id="14" name="文本框 13">
            <a:extLst>
              <a:ext uri="{FF2B5EF4-FFF2-40B4-BE49-F238E27FC236}">
                <a16:creationId xmlns:a16="http://schemas.microsoft.com/office/drawing/2014/main" id="{E6AEF8DD-D78C-4F95-A747-7F715A2AEDA6}"/>
              </a:ext>
            </a:extLst>
          </p:cNvPr>
          <p:cNvSpPr txBox="1"/>
          <p:nvPr/>
        </p:nvSpPr>
        <p:spPr>
          <a:xfrm>
            <a:off x="404748" y="3631022"/>
            <a:ext cx="2795652" cy="2893100"/>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北京邮电大学网络与交换技术国家重点实验室博二研究生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研究方向为区块链与边缘计算</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获得北京邮电大学博士生创新基金、优秀博士生后备计划奖学金</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a:latin typeface="FangSong" panose="02010609060101010101" pitchFamily="49" charset="-122"/>
                <a:ea typeface="FangSong" panose="02010609060101010101" pitchFamily="49" charset="-122"/>
              </a:rPr>
              <a:t>Tron</a:t>
            </a:r>
            <a:r>
              <a:rPr lang="zh-CN" altLang="en-US" sz="1400" dirty="0">
                <a:latin typeface="FangSong" panose="02010609060101010101" pitchFamily="49" charset="-122"/>
                <a:ea typeface="FangSong" panose="02010609060101010101" pitchFamily="49" charset="-122"/>
              </a:rPr>
              <a:t> </a:t>
            </a:r>
            <a:r>
              <a:rPr lang="en-US" altLang="zh-CN" sz="1400" dirty="0">
                <a:latin typeface="FangSong" panose="02010609060101010101" pitchFamily="49" charset="-122"/>
                <a:ea typeface="FangSong" panose="02010609060101010101" pitchFamily="49" charset="-122"/>
              </a:rPr>
              <a:t>Accelerator</a:t>
            </a:r>
            <a:r>
              <a:rPr lang="zh-CN" altLang="en-US" sz="1400" dirty="0">
                <a:latin typeface="FangSong" panose="02010609060101010101" pitchFamily="49" charset="-122"/>
                <a:ea typeface="FangSong" panose="02010609060101010101" pitchFamily="49" charset="-122"/>
              </a:rPr>
              <a:t>三等奖</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通过国家法律职业资格考试</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err="1">
                <a:latin typeface="FangSong" panose="02010609060101010101" pitchFamily="49" charset="-122"/>
                <a:ea typeface="FangSong" panose="02010609060101010101" pitchFamily="49" charset="-122"/>
              </a:rPr>
              <a:t>HuobiLabs</a:t>
            </a:r>
            <a:r>
              <a:rPr lang="zh-CN" altLang="zh-CN" sz="1400" dirty="0">
                <a:latin typeface="FangSong" panose="02010609060101010101" pitchFamily="49" charset="-122"/>
                <a:ea typeface="FangSong" panose="02010609060101010101" pitchFamily="49" charset="-122"/>
              </a:rPr>
              <a:t>举办的</a:t>
            </a:r>
            <a:r>
              <a:rPr lang="en-US" altLang="zh-CN" sz="1400" dirty="0" err="1">
                <a:latin typeface="FangSong" panose="02010609060101010101" pitchFamily="49" charset="-122"/>
                <a:ea typeface="FangSong" panose="02010609060101010101" pitchFamily="49" charset="-122"/>
              </a:rPr>
              <a:t>HotChainer</a:t>
            </a:r>
            <a:r>
              <a:rPr lang="zh-CN" altLang="zh-CN" sz="1400" dirty="0">
                <a:latin typeface="FangSong" panose="02010609060101010101" pitchFamily="49" charset="-122"/>
                <a:ea typeface="FangSong" panose="02010609060101010101" pitchFamily="49" charset="-122"/>
              </a:rPr>
              <a:t>区块链应用设计大赛第一名</a:t>
            </a:r>
            <a:endParaRPr lang="en-US" altLang="zh-CN" sz="1400" dirty="0">
              <a:latin typeface="FangSong" panose="02010609060101010101" pitchFamily="49" charset="-122"/>
              <a:ea typeface="FangSong" panose="02010609060101010101" pitchFamily="49" charset="-122"/>
            </a:endParaRPr>
          </a:p>
        </p:txBody>
      </p:sp>
      <p:sp>
        <p:nvSpPr>
          <p:cNvPr id="15" name="文本框 14">
            <a:extLst>
              <a:ext uri="{FF2B5EF4-FFF2-40B4-BE49-F238E27FC236}">
                <a16:creationId xmlns:a16="http://schemas.microsoft.com/office/drawing/2014/main" id="{8269F562-500D-436E-94D1-97D84DD62B60}"/>
              </a:ext>
            </a:extLst>
          </p:cNvPr>
          <p:cNvSpPr txBox="1"/>
          <p:nvPr/>
        </p:nvSpPr>
        <p:spPr>
          <a:xfrm>
            <a:off x="3524711" y="3631022"/>
            <a:ext cx="2795651" cy="3108543"/>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北京邮电大学网络与交换技术国家重点实验室博二研究生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研究方向为区块链与边缘计算</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参与区块链版权保护相关行业标准的研究</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阿里巴巴高校联盟</a:t>
            </a:r>
            <a:r>
              <a:rPr lang="en-US" altLang="zh-CN" sz="1400" dirty="0">
                <a:latin typeface="FangSong" panose="02010609060101010101" pitchFamily="49" charset="-122"/>
                <a:ea typeface="FangSong" panose="02010609060101010101" pitchFamily="49" charset="-122"/>
              </a:rPr>
              <a:t>Java</a:t>
            </a:r>
            <a:r>
              <a:rPr lang="zh-CN" altLang="en-US" sz="1400" dirty="0">
                <a:latin typeface="FangSong" panose="02010609060101010101" pitchFamily="49" charset="-122"/>
                <a:ea typeface="FangSong" panose="02010609060101010101" pitchFamily="49" charset="-122"/>
              </a:rPr>
              <a:t>网站大赛二等奖 </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用友第一届全国移动创新大赛三等奖</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err="1">
                <a:latin typeface="FangSong" panose="02010609060101010101" pitchFamily="49" charset="-122"/>
                <a:ea typeface="FangSong" panose="02010609060101010101" pitchFamily="49" charset="-122"/>
              </a:rPr>
              <a:t>HuobiLabs</a:t>
            </a:r>
            <a:r>
              <a:rPr lang="zh-CN" altLang="zh-CN" sz="1400" dirty="0">
                <a:latin typeface="FangSong" panose="02010609060101010101" pitchFamily="49" charset="-122"/>
                <a:ea typeface="FangSong" panose="02010609060101010101" pitchFamily="49" charset="-122"/>
              </a:rPr>
              <a:t>举办的</a:t>
            </a:r>
            <a:r>
              <a:rPr lang="en-US" altLang="zh-CN" sz="1400" dirty="0" err="1">
                <a:latin typeface="FangSong" panose="02010609060101010101" pitchFamily="49" charset="-122"/>
                <a:ea typeface="FangSong" panose="02010609060101010101" pitchFamily="49" charset="-122"/>
              </a:rPr>
              <a:t>HotChainer</a:t>
            </a:r>
            <a:r>
              <a:rPr lang="zh-CN" altLang="zh-CN" sz="1400" dirty="0">
                <a:latin typeface="FangSong" panose="02010609060101010101" pitchFamily="49" charset="-122"/>
                <a:ea typeface="FangSong" panose="02010609060101010101" pitchFamily="49" charset="-122"/>
              </a:rPr>
              <a:t>区块链应用设计大赛第一名</a:t>
            </a:r>
            <a:endParaRPr lang="en-US" altLang="zh-CN" sz="1400" dirty="0">
              <a:latin typeface="FangSong" panose="02010609060101010101" pitchFamily="49" charset="-122"/>
              <a:ea typeface="FangSong" panose="02010609060101010101" pitchFamily="49" charset="-122"/>
            </a:endParaRPr>
          </a:p>
        </p:txBody>
      </p:sp>
      <p:sp>
        <p:nvSpPr>
          <p:cNvPr id="16" name="文本框 15">
            <a:extLst>
              <a:ext uri="{FF2B5EF4-FFF2-40B4-BE49-F238E27FC236}">
                <a16:creationId xmlns:a16="http://schemas.microsoft.com/office/drawing/2014/main" id="{39C7DA98-A2E0-4EA4-A6AF-27F83B872C58}"/>
              </a:ext>
            </a:extLst>
          </p:cNvPr>
          <p:cNvSpPr txBox="1"/>
          <p:nvPr/>
        </p:nvSpPr>
        <p:spPr>
          <a:xfrm>
            <a:off x="6503510" y="3721305"/>
            <a:ext cx="2540842" cy="2462213"/>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北京邮电大学网络与交换技术国家重点实验室硕士研究生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研究方向为区块链与边缘计算</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曾在多所互联网企业参与系统后端开发</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zh-CN" sz="1400" dirty="0">
                <a:latin typeface="FangSong" panose="02010609060101010101" pitchFamily="49" charset="-122"/>
                <a:ea typeface="FangSong" panose="02010609060101010101" pitchFamily="49" charset="-122"/>
              </a:rPr>
              <a:t>获得大学生创新创业</a:t>
            </a:r>
            <a:r>
              <a:rPr lang="zh-CN" altLang="en-US" sz="1400" dirty="0">
                <a:latin typeface="FangSong" panose="02010609060101010101" pitchFamily="49" charset="-122"/>
                <a:ea typeface="FangSong" panose="02010609060101010101" pitchFamily="49" charset="-122"/>
              </a:rPr>
              <a:t>比赛一等奖</a:t>
            </a:r>
            <a:endParaRPr lang="en-US" altLang="zh-CN" sz="1400" dirty="0">
              <a:latin typeface="FangSong" panose="02010609060101010101" pitchFamily="49" charset="-122"/>
              <a:ea typeface="FangSong" panose="02010609060101010101" pitchFamily="49" charset="-122"/>
            </a:endParaRPr>
          </a:p>
        </p:txBody>
      </p:sp>
      <p:sp>
        <p:nvSpPr>
          <p:cNvPr id="17" name="文本框 16">
            <a:extLst>
              <a:ext uri="{FF2B5EF4-FFF2-40B4-BE49-F238E27FC236}">
                <a16:creationId xmlns:a16="http://schemas.microsoft.com/office/drawing/2014/main" id="{A0EC89E7-508E-420D-A548-5F28DB7B2F76}"/>
              </a:ext>
            </a:extLst>
          </p:cNvPr>
          <p:cNvSpPr txBox="1"/>
          <p:nvPr/>
        </p:nvSpPr>
        <p:spPr>
          <a:xfrm>
            <a:off x="9359978" y="3721304"/>
            <a:ext cx="2795651" cy="2893100"/>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北京邮电大学网络与交换技术国家重点实验室硕士研究生</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研究方向为区块链与联邦学习</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参与多项国家级科研项目，包括国家自然科学基金、国家重点研发计划等</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多次获得蓝桥杯、中国</a:t>
            </a:r>
            <a:r>
              <a:rPr lang="en-US" altLang="zh-CN" sz="1400" dirty="0">
                <a:latin typeface="FangSong" panose="02010609060101010101" pitchFamily="49" charset="-122"/>
                <a:ea typeface="FangSong" panose="02010609060101010101" pitchFamily="49" charset="-122"/>
              </a:rPr>
              <a:t>/</a:t>
            </a:r>
            <a:r>
              <a:rPr lang="zh-CN" altLang="en-US" sz="1400" dirty="0">
                <a:latin typeface="FangSong" panose="02010609060101010101" pitchFamily="49" charset="-122"/>
                <a:ea typeface="FangSong" panose="02010609060101010101" pitchFamily="49" charset="-122"/>
              </a:rPr>
              <a:t>美国大学生数学建模竞赛二等奖、三等奖</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zh-CN" altLang="en-US" sz="1400" dirty="0">
                <a:latin typeface="FangSong" panose="02010609060101010101" pitchFamily="49" charset="-122"/>
                <a:ea typeface="FangSong" panose="02010609060101010101" pitchFamily="49" charset="-122"/>
              </a:rPr>
              <a:t>曾在某大型外企参与物联网相关项目的开发</a:t>
            </a:r>
            <a:endParaRPr lang="en-US" altLang="zh-CN" sz="1400" dirty="0">
              <a:latin typeface="FangSong" panose="02010609060101010101" pitchFamily="49" charset="-122"/>
              <a:ea typeface="FangSong" panose="02010609060101010101" pitchFamily="49" charset="-122"/>
            </a:endParaRPr>
          </a:p>
          <a:p>
            <a:pPr marL="285750" indent="-285750" algn="just">
              <a:buFont typeface="Arial" panose="020B0604020202020204" pitchFamily="34" charset="0"/>
              <a:buChar char="•"/>
            </a:pPr>
            <a:r>
              <a:rPr lang="en-US" altLang="zh-CN" sz="1400" dirty="0" err="1">
                <a:latin typeface="FangSong" panose="02010609060101010101" pitchFamily="49" charset="-122"/>
                <a:ea typeface="FangSong" panose="02010609060101010101" pitchFamily="49" charset="-122"/>
              </a:rPr>
              <a:t>HuobiLabs</a:t>
            </a:r>
            <a:r>
              <a:rPr lang="zh-CN" altLang="zh-CN" sz="1400" dirty="0">
                <a:latin typeface="FangSong" panose="02010609060101010101" pitchFamily="49" charset="-122"/>
                <a:ea typeface="FangSong" panose="02010609060101010101" pitchFamily="49" charset="-122"/>
              </a:rPr>
              <a:t>举办的</a:t>
            </a:r>
            <a:r>
              <a:rPr lang="en-US" altLang="zh-CN" sz="1400" dirty="0" err="1">
                <a:latin typeface="FangSong" panose="02010609060101010101" pitchFamily="49" charset="-122"/>
                <a:ea typeface="FangSong" panose="02010609060101010101" pitchFamily="49" charset="-122"/>
              </a:rPr>
              <a:t>HotChainer</a:t>
            </a:r>
            <a:r>
              <a:rPr lang="zh-CN" altLang="zh-CN" sz="1400" dirty="0">
                <a:latin typeface="FangSong" panose="02010609060101010101" pitchFamily="49" charset="-122"/>
                <a:ea typeface="FangSong" panose="02010609060101010101" pitchFamily="49" charset="-122"/>
              </a:rPr>
              <a:t>区块链应用设计大赛第一名</a:t>
            </a:r>
            <a:endParaRPr lang="en-US" altLang="zh-CN" sz="1400" dirty="0">
              <a:latin typeface="FangSong" panose="02010609060101010101" pitchFamily="49" charset="-122"/>
              <a:ea typeface="FangSong" panose="02010609060101010101" pitchFamily="49" charset="-122"/>
            </a:endParaRPr>
          </a:p>
        </p:txBody>
      </p:sp>
      <p:sp>
        <p:nvSpPr>
          <p:cNvPr id="18" name="矩形 17">
            <a:extLst>
              <a:ext uri="{FF2B5EF4-FFF2-40B4-BE49-F238E27FC236}">
                <a16:creationId xmlns:a16="http://schemas.microsoft.com/office/drawing/2014/main" id="{84A7FE5B-BFDF-4E8C-8836-87E2B92ECB25}"/>
              </a:ext>
            </a:extLst>
          </p:cNvPr>
          <p:cNvSpPr/>
          <p:nvPr/>
        </p:nvSpPr>
        <p:spPr>
          <a:xfrm>
            <a:off x="915871" y="921183"/>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3882E370-A5C7-404C-B52C-ADD43AF0C6B2}"/>
              </a:ext>
            </a:extLst>
          </p:cNvPr>
          <p:cNvSpPr/>
          <p:nvPr/>
        </p:nvSpPr>
        <p:spPr>
          <a:xfrm>
            <a:off x="3947908" y="908826"/>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89D8FB37-46D8-490F-8318-D758BB25EFD8}"/>
              </a:ext>
            </a:extLst>
          </p:cNvPr>
          <p:cNvSpPr/>
          <p:nvPr/>
        </p:nvSpPr>
        <p:spPr>
          <a:xfrm>
            <a:off x="7006720" y="915005"/>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0D1F4275-21CB-4CE9-B376-DDD7E48679D7}"/>
              </a:ext>
            </a:extLst>
          </p:cNvPr>
          <p:cNvSpPr/>
          <p:nvPr/>
        </p:nvSpPr>
        <p:spPr>
          <a:xfrm>
            <a:off x="9876282" y="908825"/>
            <a:ext cx="1624031" cy="228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13244383-872B-4F6F-8B26-729E345B6E3B}"/>
              </a:ext>
            </a:extLst>
          </p:cNvPr>
          <p:cNvSpPr/>
          <p:nvPr/>
        </p:nvSpPr>
        <p:spPr>
          <a:xfrm>
            <a:off x="404748" y="3319536"/>
            <a:ext cx="2698175"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林怡静，技术</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公共事务负责人</a:t>
            </a:r>
            <a:endParaRPr lang="zh-CN" altLang="en-US" sz="1400" dirty="0"/>
          </a:p>
        </p:txBody>
      </p:sp>
      <p:sp>
        <p:nvSpPr>
          <p:cNvPr id="23" name="矩形 22">
            <a:extLst>
              <a:ext uri="{FF2B5EF4-FFF2-40B4-BE49-F238E27FC236}">
                <a16:creationId xmlns:a16="http://schemas.microsoft.com/office/drawing/2014/main" id="{C62E9972-4AC0-44F0-8EFF-2EB4700E51A7}"/>
              </a:ext>
            </a:extLst>
          </p:cNvPr>
          <p:cNvSpPr/>
          <p:nvPr/>
        </p:nvSpPr>
        <p:spPr>
          <a:xfrm>
            <a:off x="3524711" y="3310354"/>
            <a:ext cx="2249334"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王苗苗，技术</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财务负责人</a:t>
            </a:r>
            <a:endParaRPr lang="zh-CN" altLang="en-US" sz="1400" dirty="0"/>
          </a:p>
        </p:txBody>
      </p:sp>
      <p:sp>
        <p:nvSpPr>
          <p:cNvPr id="24" name="矩形 23">
            <a:extLst>
              <a:ext uri="{FF2B5EF4-FFF2-40B4-BE49-F238E27FC236}">
                <a16:creationId xmlns:a16="http://schemas.microsoft.com/office/drawing/2014/main" id="{62A2BFB2-86C5-452F-9855-1899A314E0B7}"/>
              </a:ext>
            </a:extLst>
          </p:cNvPr>
          <p:cNvSpPr/>
          <p:nvPr/>
        </p:nvSpPr>
        <p:spPr>
          <a:xfrm>
            <a:off x="6664025" y="3310356"/>
            <a:ext cx="2249334"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吴孟晓，市场</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研发负责人</a:t>
            </a:r>
            <a:endParaRPr lang="zh-CN" altLang="en-US" sz="1400" dirty="0"/>
          </a:p>
        </p:txBody>
      </p:sp>
      <p:sp>
        <p:nvSpPr>
          <p:cNvPr id="25" name="矩形 24">
            <a:extLst>
              <a:ext uri="{FF2B5EF4-FFF2-40B4-BE49-F238E27FC236}">
                <a16:creationId xmlns:a16="http://schemas.microsoft.com/office/drawing/2014/main" id="{F918C4A6-303F-4ED9-A5D1-5CB749912051}"/>
              </a:ext>
            </a:extLst>
          </p:cNvPr>
          <p:cNvSpPr/>
          <p:nvPr/>
        </p:nvSpPr>
        <p:spPr>
          <a:xfrm>
            <a:off x="9593536" y="3304175"/>
            <a:ext cx="2069797" cy="307777"/>
          </a:xfrm>
          <a:prstGeom prst="rect">
            <a:avLst/>
          </a:prstGeom>
        </p:spPr>
        <p:txBody>
          <a:bodyPr wrap="none">
            <a:spAutoFit/>
          </a:bodyPr>
          <a:lstStyle/>
          <a:p>
            <a:r>
              <a:rPr lang="zh-CN" altLang="en-US" sz="1400" dirty="0">
                <a:latin typeface="FangSong" panose="02010609060101010101" pitchFamily="49" charset="-122"/>
                <a:ea typeface="FangSong" panose="02010609060101010101" pitchFamily="49" charset="-122"/>
              </a:rPr>
              <a:t>柴泽，产品</a:t>
            </a:r>
            <a:r>
              <a:rPr lang="en-US" altLang="zh-CN" sz="1400" dirty="0">
                <a:latin typeface="FangSong" panose="02010609060101010101" pitchFamily="49" charset="-122"/>
                <a:ea typeface="FangSong" panose="02010609060101010101" pitchFamily="49" charset="-122"/>
              </a:rPr>
              <a:t>&amp;</a:t>
            </a:r>
            <a:r>
              <a:rPr lang="zh-CN" altLang="en-US" sz="1400" dirty="0">
                <a:latin typeface="FangSong" panose="02010609060101010101" pitchFamily="49" charset="-122"/>
                <a:ea typeface="FangSong" panose="02010609060101010101" pitchFamily="49" charset="-122"/>
              </a:rPr>
              <a:t>研发负责人</a:t>
            </a:r>
            <a:endParaRPr lang="zh-CN" altLang="en-US" sz="1400" dirty="0"/>
          </a:p>
        </p:txBody>
      </p:sp>
      <p:pic>
        <p:nvPicPr>
          <p:cNvPr id="3" name="图片 2">
            <a:extLst>
              <a:ext uri="{FF2B5EF4-FFF2-40B4-BE49-F238E27FC236}">
                <a16:creationId xmlns:a16="http://schemas.microsoft.com/office/drawing/2014/main" id="{5F34445D-129E-464C-B342-101B71EC21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27728" y="929592"/>
            <a:ext cx="1582872" cy="2257612"/>
          </a:xfrm>
          <a:prstGeom prst="rect">
            <a:avLst/>
          </a:prstGeom>
        </p:spPr>
      </p:pic>
    </p:spTree>
    <p:extLst>
      <p:ext uri="{BB962C8B-B14F-4D97-AF65-F5344CB8AC3E}">
        <p14:creationId xmlns:p14="http://schemas.microsoft.com/office/powerpoint/2010/main" val="1752080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897776"/>
            <a:ext cx="12191999" cy="2828070"/>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345872" y="2338944"/>
            <a:ext cx="5486400" cy="646331"/>
          </a:xfrm>
          <a:prstGeom prst="rect">
            <a:avLst/>
          </a:prstGeom>
          <a:noFill/>
        </p:spPr>
        <p:txBody>
          <a:bodyPr wrap="square" rtlCol="0">
            <a:spAutoFit/>
          </a:bodyPr>
          <a:lstStyle/>
          <a:p>
            <a:pPr algn="ctr"/>
            <a:r>
              <a:rPr lang="en-US" altLang="zh-CN" sz="3600">
                <a:solidFill>
                  <a:schemeClr val="bg2">
                    <a:lumMod val="25000"/>
                  </a:schemeClr>
                </a:solidFill>
                <a:latin typeface="Impact" panose="020B0806030902050204" pitchFamily="34" charset="0"/>
              </a:rPr>
              <a:t>2021.09</a:t>
            </a:r>
            <a:endParaRPr lang="zh-CN" altLang="en-US" sz="3600" dirty="0">
              <a:solidFill>
                <a:schemeClr val="bg2">
                  <a:lumMod val="25000"/>
                </a:schemeClr>
              </a:solidFill>
              <a:latin typeface="Impact" panose="020B0806030902050204" pitchFamily="34" charset="0"/>
            </a:endParaRPr>
          </a:p>
        </p:txBody>
      </p:sp>
      <p:sp>
        <p:nvSpPr>
          <p:cNvPr id="27" name="等腰三角形 26"/>
          <p:cNvSpPr/>
          <p:nvPr/>
        </p:nvSpPr>
        <p:spPr>
          <a:xfrm rot="5400000">
            <a:off x="7057571" y="2556547"/>
            <a:ext cx="244904" cy="211125"/>
          </a:xfrm>
          <a:prstGeom prst="triangle">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flipH="1">
            <a:off x="4876589" y="2556547"/>
            <a:ext cx="244904" cy="211125"/>
          </a:xfrm>
          <a:prstGeom prst="triangle">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F79413C-FB7A-4D64-A3F7-72ADA99AC095}"/>
              </a:ext>
            </a:extLst>
          </p:cNvPr>
          <p:cNvSpPr txBox="1"/>
          <p:nvPr/>
        </p:nvSpPr>
        <p:spPr>
          <a:xfrm>
            <a:off x="619534" y="3132762"/>
            <a:ext cx="10968759" cy="923330"/>
          </a:xfrm>
          <a:prstGeom prst="rect">
            <a:avLst/>
          </a:prstGeom>
          <a:noFill/>
        </p:spPr>
        <p:txBody>
          <a:bodyPr wrap="square" rtlCol="0">
            <a:spAutoFit/>
          </a:bodyPr>
          <a:lstStyle/>
          <a:p>
            <a:pPr algn="ctr"/>
            <a:r>
              <a:rPr lang="zh-CN" altLang="en-US" sz="5400" b="1" dirty="0">
                <a:solidFill>
                  <a:srgbClr val="C00000"/>
                </a:solidFill>
                <a:latin typeface="微软雅黑" panose="020B0503020204020204" pitchFamily="34" charset="-122"/>
                <a:ea typeface="微软雅黑" panose="020B0503020204020204" pitchFamily="34" charset="-122"/>
              </a:rPr>
              <a:t>感 谢 聆 听</a:t>
            </a:r>
          </a:p>
        </p:txBody>
      </p:sp>
      <p:pic>
        <p:nvPicPr>
          <p:cNvPr id="14" name="图片 13">
            <a:extLst>
              <a:ext uri="{FF2B5EF4-FFF2-40B4-BE49-F238E27FC236}">
                <a16:creationId xmlns:a16="http://schemas.microsoft.com/office/drawing/2014/main" id="{73595EE5-316C-4180-A681-FEC1D0B60B8E}"/>
              </a:ext>
            </a:extLst>
          </p:cNvPr>
          <p:cNvPicPr>
            <a:picLocks noChangeAspect="1"/>
          </p:cNvPicPr>
          <p:nvPr/>
        </p:nvPicPr>
        <p:blipFill rotWithShape="1">
          <a:blip r:embed="rId3"/>
          <a:srcRect l="5822" t="36575" r="6490" b="22341"/>
          <a:stretch/>
        </p:blipFill>
        <p:spPr>
          <a:xfrm>
            <a:off x="1623521" y="2171674"/>
            <a:ext cx="2162432" cy="2251440"/>
          </a:xfrm>
          <a:prstGeom prst="rect">
            <a:avLst/>
          </a:prstGeom>
        </p:spPr>
      </p:pic>
    </p:spTree>
    <p:extLst>
      <p:ext uri="{BB962C8B-B14F-4D97-AF65-F5344CB8AC3E}">
        <p14:creationId xmlns:p14="http://schemas.microsoft.com/office/powerpoint/2010/main" val="2113448026"/>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为什么要做车辆</a:t>
            </a:r>
            <a:r>
              <a:rPr lang="zh-CN" altLang="en-US" sz="5400" b="1">
                <a:solidFill>
                  <a:schemeClr val="bg1"/>
                </a:solidFill>
                <a:latin typeface="微软雅黑" panose="020B0503020204020204" pitchFamily="34" charset="-122"/>
                <a:ea typeface="微软雅黑" panose="020B0503020204020204" pitchFamily="34" charset="-122"/>
              </a:rPr>
              <a:t>数据监管？</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27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 </a:t>
            </a: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项目背景</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圆角 35">
            <a:extLst>
              <a:ext uri="{FF2B5EF4-FFF2-40B4-BE49-F238E27FC236}">
                <a16:creationId xmlns:a16="http://schemas.microsoft.com/office/drawing/2014/main" id="{8C64565A-E6EC-40DA-B80F-F6A910DB249A}"/>
              </a:ext>
            </a:extLst>
          </p:cNvPr>
          <p:cNvSpPr/>
          <p:nvPr/>
        </p:nvSpPr>
        <p:spPr>
          <a:xfrm>
            <a:off x="8200931" y="1553971"/>
            <a:ext cx="3541695" cy="4950534"/>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6" name="文本框 55">
            <a:extLst>
              <a:ext uri="{FF2B5EF4-FFF2-40B4-BE49-F238E27FC236}">
                <a16:creationId xmlns:a16="http://schemas.microsoft.com/office/drawing/2014/main" id="{5976F4AA-0D57-4C08-A967-59E5E0077365}"/>
              </a:ext>
            </a:extLst>
          </p:cNvPr>
          <p:cNvSpPr txBox="1"/>
          <p:nvPr/>
        </p:nvSpPr>
        <p:spPr>
          <a:xfrm>
            <a:off x="578128" y="4056434"/>
            <a:ext cx="3255677" cy="1569660"/>
          </a:xfrm>
          <a:prstGeom prst="rect">
            <a:avLst/>
          </a:prstGeom>
          <a:noFill/>
        </p:spPr>
        <p:txBody>
          <a:bodyPr wrap="square" rtlCol="0">
            <a:spAutoFit/>
          </a:bodyPr>
          <a:lstStyle/>
          <a:p>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4</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19</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12:45</a:t>
            </a:r>
            <a:r>
              <a:rPr lang="zh-CN" altLang="en-US" sz="1200" b="1" dirty="0">
                <a:solidFill>
                  <a:srgbClr val="000000"/>
                </a:solidFill>
                <a:latin typeface="FangSong" panose="02010609060101010101" pitchFamily="49" charset="-122"/>
                <a:ea typeface="FangSong" panose="02010609060101010101" pitchFamily="49" charset="-122"/>
              </a:rPr>
              <a:t>，特斯拉车主在上海车展维权，引发大众关注。</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4</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19</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23:55</a:t>
            </a:r>
            <a:r>
              <a:rPr lang="zh-CN" altLang="en-US" sz="1200" b="1" dirty="0">
                <a:solidFill>
                  <a:srgbClr val="000000"/>
                </a:solidFill>
                <a:latin typeface="FangSong" panose="02010609060101010101" pitchFamily="49" charset="-122"/>
                <a:ea typeface="FangSong" panose="02010609060101010101" pitchFamily="49" charset="-122"/>
              </a:rPr>
              <a:t>，特斯拉称对不合理诉求不妥协。</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4</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22</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18:54</a:t>
            </a:r>
            <a:r>
              <a:rPr lang="zh-CN" altLang="en-US" sz="1200" b="1" dirty="0">
                <a:solidFill>
                  <a:srgbClr val="000000"/>
                </a:solidFill>
                <a:latin typeface="FangSong" panose="02010609060101010101" pitchFamily="49" charset="-122"/>
                <a:ea typeface="FangSong" panose="02010609060101010101" pitchFamily="49" charset="-122"/>
              </a:rPr>
              <a:t>，特斯拉公布事发前</a:t>
            </a:r>
            <a:r>
              <a:rPr lang="en-US" altLang="zh-CN" sz="1200" b="1" dirty="0">
                <a:solidFill>
                  <a:srgbClr val="000000"/>
                </a:solidFill>
                <a:latin typeface="FangSong" panose="02010609060101010101" pitchFamily="49" charset="-122"/>
                <a:ea typeface="FangSong" panose="02010609060101010101" pitchFamily="49" charset="-122"/>
              </a:rPr>
              <a:t>1</a:t>
            </a:r>
            <a:r>
              <a:rPr lang="zh-CN" altLang="en-US" sz="1200" b="1" dirty="0">
                <a:solidFill>
                  <a:srgbClr val="000000"/>
                </a:solidFill>
                <a:latin typeface="FangSong" panose="02010609060101010101" pitchFamily="49" charset="-122"/>
                <a:ea typeface="FangSong" panose="02010609060101010101" pitchFamily="49" charset="-122"/>
              </a:rPr>
              <a:t>分钟行车数据。</a:t>
            </a:r>
          </a:p>
        </p:txBody>
      </p:sp>
      <p:sp>
        <p:nvSpPr>
          <p:cNvPr id="58" name="矩形: 圆角 57">
            <a:extLst>
              <a:ext uri="{FF2B5EF4-FFF2-40B4-BE49-F238E27FC236}">
                <a16:creationId xmlns:a16="http://schemas.microsoft.com/office/drawing/2014/main" id="{6C9BAA75-2740-4520-93FB-F2F38E3C90E5}"/>
              </a:ext>
            </a:extLst>
          </p:cNvPr>
          <p:cNvSpPr/>
          <p:nvPr/>
        </p:nvSpPr>
        <p:spPr>
          <a:xfrm>
            <a:off x="4085652" y="1553971"/>
            <a:ext cx="3926665" cy="4950534"/>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8" name="Shape 40">
            <a:extLst>
              <a:ext uri="{FF2B5EF4-FFF2-40B4-BE49-F238E27FC236}">
                <a16:creationId xmlns:a16="http://schemas.microsoft.com/office/drawing/2014/main" id="{CF9BAB22-F9CD-4FD4-BFBD-6D924A63CCEA}"/>
              </a:ext>
            </a:extLst>
          </p:cNvPr>
          <p:cNvSpPr txBox="1"/>
          <p:nvPr/>
        </p:nvSpPr>
        <p:spPr>
          <a:xfrm>
            <a:off x="4236543" y="1231906"/>
            <a:ext cx="3621866" cy="460735"/>
          </a:xfrm>
          <a:prstGeom prst="rect">
            <a:avLst/>
          </a:prstGeom>
          <a:solidFill>
            <a:schemeClr val="bg1"/>
          </a:solidFill>
          <a:ln>
            <a:noFill/>
          </a:ln>
          <a:effectLst>
            <a:softEdge rad="63500"/>
          </a:effectLst>
        </p:spPr>
        <p:txBody>
          <a:bodyPr lIns="91425" tIns="45700" rIns="91425" bIns="45700" anchor="t" anchorCtr="0">
            <a:noAutofit/>
          </a:bodyPr>
          <a:lstStyle>
            <a:defPPr>
              <a:defRPr lang="zh-CN"/>
            </a:defPPr>
            <a:lvl1pPr lvl="0" algn="ctr">
              <a:lnSpc>
                <a:spcPct val="150000"/>
              </a:lnSpc>
              <a:buSzPct val="25000"/>
              <a:defRPr b="1" i="0" u="none" strike="noStrike" cap="none">
                <a:solidFill>
                  <a:srgbClr val="C00000"/>
                </a:solidFill>
                <a:latin typeface="Montserrat" panose="02000505000000020004"/>
                <a:ea typeface="微软雅黑" panose="020B0503020204020204" pitchFamily="34" charset="-122"/>
                <a:cs typeface="Montserrat" panose="02000505000000020004"/>
              </a:defRPr>
            </a:lvl1pPr>
          </a:lstStyle>
          <a:p>
            <a:r>
              <a:rPr lang="zh-CN" altLang="zh-CN" dirty="0"/>
              <a:t>滴滴赴美上市引发的数据安全争议</a:t>
            </a:r>
          </a:p>
        </p:txBody>
      </p:sp>
      <p:pic>
        <p:nvPicPr>
          <p:cNvPr id="66" name="图片 65">
            <a:extLst>
              <a:ext uri="{FF2B5EF4-FFF2-40B4-BE49-F238E27FC236}">
                <a16:creationId xmlns:a16="http://schemas.microsoft.com/office/drawing/2014/main" id="{1EF9E23F-082E-4282-B0E0-44C9D5FA5FF6}"/>
              </a:ext>
            </a:extLst>
          </p:cNvPr>
          <p:cNvPicPr>
            <a:picLocks noChangeAspect="1"/>
          </p:cNvPicPr>
          <p:nvPr/>
        </p:nvPicPr>
        <p:blipFill>
          <a:blip r:embed="rId3"/>
          <a:stretch>
            <a:fillRect/>
          </a:stretch>
        </p:blipFill>
        <p:spPr>
          <a:xfrm>
            <a:off x="573939" y="1823962"/>
            <a:ext cx="3192298" cy="1878443"/>
          </a:xfrm>
          <a:prstGeom prst="rect">
            <a:avLst/>
          </a:prstGeom>
        </p:spPr>
      </p:pic>
      <p:sp>
        <p:nvSpPr>
          <p:cNvPr id="67" name="矩形: 圆角 66">
            <a:extLst>
              <a:ext uri="{FF2B5EF4-FFF2-40B4-BE49-F238E27FC236}">
                <a16:creationId xmlns:a16="http://schemas.microsoft.com/office/drawing/2014/main" id="{4C395984-DE03-4627-9E6F-0404B1658E22}"/>
              </a:ext>
            </a:extLst>
          </p:cNvPr>
          <p:cNvSpPr/>
          <p:nvPr/>
        </p:nvSpPr>
        <p:spPr>
          <a:xfrm>
            <a:off x="395054" y="1553971"/>
            <a:ext cx="3541695" cy="4950534"/>
          </a:xfrm>
          <a:prstGeom prst="roundRect">
            <a:avLst>
              <a:gd name="adj" fmla="val 5694"/>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1" name="Shape 40">
            <a:extLst>
              <a:ext uri="{FF2B5EF4-FFF2-40B4-BE49-F238E27FC236}">
                <a16:creationId xmlns:a16="http://schemas.microsoft.com/office/drawing/2014/main" id="{5D2BB1F8-4DFE-4B9F-AA9B-7F87B62FA096}"/>
              </a:ext>
            </a:extLst>
          </p:cNvPr>
          <p:cNvSpPr txBox="1"/>
          <p:nvPr/>
        </p:nvSpPr>
        <p:spPr>
          <a:xfrm>
            <a:off x="972682" y="1231906"/>
            <a:ext cx="2466570" cy="460735"/>
          </a:xfrm>
          <a:prstGeom prst="rect">
            <a:avLst/>
          </a:prstGeom>
          <a:solidFill>
            <a:schemeClr val="bg1"/>
          </a:solidFill>
          <a:ln>
            <a:noFill/>
          </a:ln>
          <a:effectLst>
            <a:softEdge rad="63500"/>
          </a:effectLst>
        </p:spPr>
        <p:txBody>
          <a:bodyPr lIns="91425" tIns="45700" rIns="91425" bIns="45700" anchor="t" anchorCtr="0">
            <a:noAutofit/>
          </a:bodyPr>
          <a:lstStyle>
            <a:defPPr>
              <a:defRPr lang="zh-CN"/>
            </a:defPPr>
            <a:lvl1pPr lvl="0" algn="ctr">
              <a:lnSpc>
                <a:spcPct val="150000"/>
              </a:lnSpc>
              <a:buSzPct val="25000"/>
              <a:defRPr b="1" i="0" u="none" strike="noStrike" cap="none">
                <a:solidFill>
                  <a:srgbClr val="C00000"/>
                </a:solidFill>
                <a:latin typeface="Montserrat" panose="02000505000000020004"/>
                <a:ea typeface="微软雅黑" panose="020B0503020204020204" pitchFamily="34" charset="-122"/>
                <a:cs typeface="Montserrat" panose="02000505000000020004"/>
              </a:defRPr>
            </a:lvl1pPr>
          </a:lstStyle>
          <a:p>
            <a:r>
              <a:rPr lang="zh-CN" altLang="en-US" dirty="0"/>
              <a:t>特斯拉车主维权事件</a:t>
            </a:r>
            <a:endParaRPr lang="zh-CN" altLang="zh-CN" dirty="0"/>
          </a:p>
        </p:txBody>
      </p:sp>
      <p:sp>
        <p:nvSpPr>
          <p:cNvPr id="72" name="Shape 40">
            <a:extLst>
              <a:ext uri="{FF2B5EF4-FFF2-40B4-BE49-F238E27FC236}">
                <a16:creationId xmlns:a16="http://schemas.microsoft.com/office/drawing/2014/main" id="{CA839A71-40B8-47CF-BBA7-CE32C09E3963}"/>
              </a:ext>
            </a:extLst>
          </p:cNvPr>
          <p:cNvSpPr txBox="1"/>
          <p:nvPr/>
        </p:nvSpPr>
        <p:spPr>
          <a:xfrm>
            <a:off x="8591739" y="1250791"/>
            <a:ext cx="2684439" cy="460735"/>
          </a:xfrm>
          <a:prstGeom prst="rect">
            <a:avLst/>
          </a:prstGeom>
          <a:solidFill>
            <a:schemeClr val="bg1"/>
          </a:solidFill>
          <a:ln>
            <a:noFill/>
          </a:ln>
          <a:effectLst>
            <a:softEdge rad="63500"/>
          </a:effectLst>
        </p:spPr>
        <p:txBody>
          <a:bodyPr lIns="91425" tIns="45700" rIns="91425" bIns="45700" anchor="t" anchorCtr="0">
            <a:noAutofit/>
          </a:bodyPr>
          <a:lstStyle>
            <a:defPPr>
              <a:defRPr lang="zh-CN"/>
            </a:defPPr>
            <a:lvl1pPr lvl="0" algn="ctr">
              <a:lnSpc>
                <a:spcPct val="150000"/>
              </a:lnSpc>
              <a:buSzPct val="25000"/>
              <a:defRPr b="1" i="0" u="none" strike="noStrike" cap="none">
                <a:solidFill>
                  <a:srgbClr val="C00000"/>
                </a:solidFill>
                <a:latin typeface="Montserrat" panose="02000505000000020004"/>
                <a:ea typeface="微软雅黑" panose="020B0503020204020204" pitchFamily="34" charset="-122"/>
                <a:cs typeface="Montserrat" panose="02000505000000020004"/>
              </a:defRPr>
            </a:lvl1pPr>
          </a:lstStyle>
          <a:p>
            <a:r>
              <a:rPr lang="zh-CN" altLang="en-US" dirty="0"/>
              <a:t>车辆数据安全法律出台</a:t>
            </a:r>
            <a:endParaRPr lang="zh-CN" altLang="zh-CN" dirty="0"/>
          </a:p>
        </p:txBody>
      </p:sp>
      <p:pic>
        <p:nvPicPr>
          <p:cNvPr id="73" name="图片 72">
            <a:extLst>
              <a:ext uri="{FF2B5EF4-FFF2-40B4-BE49-F238E27FC236}">
                <a16:creationId xmlns:a16="http://schemas.microsoft.com/office/drawing/2014/main" id="{C4FBC586-FB49-4273-921F-C763416099A6}"/>
              </a:ext>
            </a:extLst>
          </p:cNvPr>
          <p:cNvPicPr>
            <a:picLocks noChangeAspect="1"/>
          </p:cNvPicPr>
          <p:nvPr/>
        </p:nvPicPr>
        <p:blipFill>
          <a:blip r:embed="rId4"/>
          <a:stretch>
            <a:fillRect/>
          </a:stretch>
        </p:blipFill>
        <p:spPr>
          <a:xfrm>
            <a:off x="8398030" y="1823962"/>
            <a:ext cx="3220031" cy="2188930"/>
          </a:xfrm>
          <a:prstGeom prst="rect">
            <a:avLst/>
          </a:prstGeom>
        </p:spPr>
      </p:pic>
      <p:pic>
        <p:nvPicPr>
          <p:cNvPr id="2" name="图片 1">
            <a:extLst>
              <a:ext uri="{FF2B5EF4-FFF2-40B4-BE49-F238E27FC236}">
                <a16:creationId xmlns:a16="http://schemas.microsoft.com/office/drawing/2014/main" id="{EC41F61D-775D-4F92-80FA-0D5374F42C34}"/>
              </a:ext>
            </a:extLst>
          </p:cNvPr>
          <p:cNvPicPr>
            <a:picLocks noChangeAspect="1"/>
          </p:cNvPicPr>
          <p:nvPr/>
        </p:nvPicPr>
        <p:blipFill>
          <a:blip r:embed="rId5"/>
          <a:stretch>
            <a:fillRect/>
          </a:stretch>
        </p:blipFill>
        <p:spPr>
          <a:xfrm>
            <a:off x="4573316" y="1799010"/>
            <a:ext cx="2948319" cy="2184458"/>
          </a:xfrm>
          <a:prstGeom prst="rect">
            <a:avLst/>
          </a:prstGeom>
        </p:spPr>
      </p:pic>
      <p:sp>
        <p:nvSpPr>
          <p:cNvPr id="74" name="文本框 73">
            <a:extLst>
              <a:ext uri="{FF2B5EF4-FFF2-40B4-BE49-F238E27FC236}">
                <a16:creationId xmlns:a16="http://schemas.microsoft.com/office/drawing/2014/main" id="{193C7697-3B59-4A9F-BD1E-B3C6D8BE0EA4}"/>
              </a:ext>
            </a:extLst>
          </p:cNvPr>
          <p:cNvSpPr txBox="1"/>
          <p:nvPr/>
        </p:nvSpPr>
        <p:spPr>
          <a:xfrm>
            <a:off x="4226707" y="4089837"/>
            <a:ext cx="3738585" cy="1754326"/>
          </a:xfrm>
          <a:prstGeom prst="rect">
            <a:avLst/>
          </a:prstGeom>
          <a:noFill/>
        </p:spPr>
        <p:txBody>
          <a:bodyPr wrap="square" rtlCol="0">
            <a:spAutoFit/>
          </a:bodyPr>
          <a:lstStyle/>
          <a:p>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10</a:t>
            </a:r>
            <a:r>
              <a:rPr lang="zh-CN" altLang="en-US" sz="1200" b="1" dirty="0">
                <a:solidFill>
                  <a:srgbClr val="000000"/>
                </a:solidFill>
                <a:latin typeface="FangSong" panose="02010609060101010101" pitchFamily="49" charset="-122"/>
                <a:ea typeface="FangSong" panose="02010609060101010101" pitchFamily="49" charset="-122"/>
              </a:rPr>
              <a:t>日（美国时间），滴滴正式向美国证券委员会（</a:t>
            </a:r>
            <a:r>
              <a:rPr lang="en-US" altLang="zh-CN" sz="1200" b="1" dirty="0">
                <a:solidFill>
                  <a:srgbClr val="000000"/>
                </a:solidFill>
                <a:latin typeface="FangSong" panose="02010609060101010101" pitchFamily="49" charset="-122"/>
                <a:ea typeface="FangSong" panose="02010609060101010101" pitchFamily="49" charset="-122"/>
              </a:rPr>
              <a:t>SEC</a:t>
            </a:r>
            <a:r>
              <a:rPr lang="zh-CN" altLang="en-US" sz="1200" b="1" dirty="0">
                <a:solidFill>
                  <a:srgbClr val="000000"/>
                </a:solidFill>
                <a:latin typeface="FangSong" panose="02010609060101010101" pitchFamily="49" charset="-122"/>
                <a:ea typeface="FangSong" panose="02010609060101010101" pitchFamily="49" charset="-122"/>
              </a:rPr>
              <a:t>）递交招股书，计划以</a:t>
            </a:r>
            <a:r>
              <a:rPr lang="en-US" altLang="zh-CN" sz="1200" b="1" dirty="0">
                <a:solidFill>
                  <a:srgbClr val="000000"/>
                </a:solidFill>
                <a:latin typeface="FangSong" panose="02010609060101010101" pitchFamily="49" charset="-122"/>
                <a:ea typeface="FangSong" panose="02010609060101010101" pitchFamily="49" charset="-122"/>
              </a:rPr>
              <a:t>DIDI</a:t>
            </a:r>
            <a:r>
              <a:rPr lang="zh-CN" altLang="en-US" sz="1200" b="1" dirty="0">
                <a:solidFill>
                  <a:srgbClr val="000000"/>
                </a:solidFill>
                <a:latin typeface="FangSong" panose="02010609060101010101" pitchFamily="49" charset="-122"/>
                <a:ea typeface="FangSong" panose="02010609060101010101" pitchFamily="49" charset="-122"/>
              </a:rPr>
              <a:t>为股票代码，申请纳斯达克或纽约证券交易所上市。</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zh-CN" altLang="en-US" sz="1200" b="1" dirty="0">
                <a:solidFill>
                  <a:srgbClr val="000000"/>
                </a:solidFill>
                <a:latin typeface="FangSong" panose="02010609060101010101" pitchFamily="49" charset="-122"/>
                <a:ea typeface="FangSong" panose="02010609060101010101" pitchFamily="49" charset="-122"/>
              </a:rPr>
              <a:t>美东时间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29</a:t>
            </a:r>
            <a:r>
              <a:rPr lang="zh-CN" altLang="en-US" sz="1200" b="1" dirty="0">
                <a:solidFill>
                  <a:srgbClr val="000000"/>
                </a:solidFill>
                <a:latin typeface="FangSong" panose="02010609060101010101" pitchFamily="49" charset="-122"/>
                <a:ea typeface="FangSong" panose="02010609060101010101" pitchFamily="49" charset="-122"/>
              </a:rPr>
              <a:t>日（北京时间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30</a:t>
            </a:r>
            <a:r>
              <a:rPr lang="zh-CN" altLang="en-US" sz="1200" b="1" dirty="0">
                <a:solidFill>
                  <a:srgbClr val="000000"/>
                </a:solidFill>
                <a:latin typeface="FangSong" panose="02010609060101010101" pitchFamily="49" charset="-122"/>
                <a:ea typeface="FangSong" panose="02010609060101010101" pitchFamily="49" charset="-122"/>
              </a:rPr>
              <a:t>日</a:t>
            </a:r>
            <a:r>
              <a:rPr lang="en-US" altLang="zh-CN" sz="1200" b="1" dirty="0">
                <a:solidFill>
                  <a:srgbClr val="000000"/>
                </a:solidFill>
                <a:latin typeface="FangSong" panose="02010609060101010101" pitchFamily="49" charset="-122"/>
                <a:ea typeface="FangSong" panose="02010609060101010101" pitchFamily="49" charset="-122"/>
              </a:rPr>
              <a:t>00:45</a:t>
            </a:r>
            <a:r>
              <a:rPr lang="zh-CN" altLang="en-US" sz="1200" b="1" dirty="0">
                <a:solidFill>
                  <a:srgbClr val="000000"/>
                </a:solidFill>
                <a:latin typeface="FangSong" panose="02010609060101010101" pitchFamily="49" charset="-122"/>
                <a:ea typeface="FangSong" panose="02010609060101010101" pitchFamily="49" charset="-122"/>
              </a:rPr>
              <a:t>分），滴滴在美国进行了首次公开发行（</a:t>
            </a:r>
            <a:r>
              <a:rPr lang="en-US" altLang="zh-CN" sz="1200" b="1" dirty="0">
                <a:solidFill>
                  <a:srgbClr val="000000"/>
                </a:solidFill>
                <a:latin typeface="FangSong" panose="02010609060101010101" pitchFamily="49" charset="-122"/>
                <a:ea typeface="FangSong" panose="02010609060101010101" pitchFamily="49" charset="-122"/>
              </a:rPr>
              <a:t>IPO</a:t>
            </a:r>
            <a:r>
              <a:rPr lang="zh-CN" altLang="en-US" sz="1200" b="1" dirty="0">
                <a:solidFill>
                  <a:srgbClr val="000000"/>
                </a:solidFill>
                <a:latin typeface="FangSong" panose="02010609060101010101" pitchFamily="49" charset="-122"/>
                <a:ea typeface="FangSong" panose="02010609060101010101" pitchFamily="49" charset="-122"/>
              </a:rPr>
              <a:t>）筹资</a:t>
            </a:r>
            <a:r>
              <a:rPr lang="en-US" altLang="zh-CN" sz="1200" b="1" dirty="0">
                <a:solidFill>
                  <a:srgbClr val="000000"/>
                </a:solidFill>
                <a:latin typeface="FangSong" panose="02010609060101010101" pitchFamily="49" charset="-122"/>
                <a:ea typeface="FangSong" panose="02010609060101010101" pitchFamily="49" charset="-122"/>
              </a:rPr>
              <a:t>40</a:t>
            </a:r>
            <a:r>
              <a:rPr lang="zh-CN" altLang="en-US" sz="1200" b="1" dirty="0">
                <a:solidFill>
                  <a:srgbClr val="000000"/>
                </a:solidFill>
                <a:latin typeface="FangSong" panose="02010609060101010101" pitchFamily="49" charset="-122"/>
                <a:ea typeface="FangSong" panose="02010609060101010101" pitchFamily="49" charset="-122"/>
              </a:rPr>
              <a:t>亿美元。</a:t>
            </a:r>
            <a:endParaRPr lang="en-US" altLang="zh-CN" sz="1200" b="1" dirty="0">
              <a:solidFill>
                <a:srgbClr val="000000"/>
              </a:solidFill>
              <a:latin typeface="FangSong" panose="02010609060101010101" pitchFamily="49" charset="-122"/>
              <a:ea typeface="FangSong" panose="02010609060101010101" pitchFamily="49" charset="-122"/>
            </a:endParaRPr>
          </a:p>
          <a:p>
            <a:endParaRPr lang="en-US" altLang="zh-CN" sz="1200" b="1" dirty="0">
              <a:solidFill>
                <a:srgbClr val="000000"/>
              </a:solidFill>
              <a:latin typeface="FangSong" panose="02010609060101010101" pitchFamily="49" charset="-122"/>
              <a:ea typeface="FangSong" panose="02010609060101010101" pitchFamily="49" charset="-122"/>
            </a:endParaRPr>
          </a:p>
          <a:p>
            <a:r>
              <a:rPr lang="zh-CN" altLang="en-US" sz="1200" b="1" dirty="0">
                <a:solidFill>
                  <a:srgbClr val="000000"/>
                </a:solidFill>
                <a:latin typeface="FangSong" panose="02010609060101010101" pitchFamily="49" charset="-122"/>
                <a:ea typeface="FangSong" panose="02010609060101010101" pitchFamily="49" charset="-122"/>
              </a:rPr>
              <a:t>美东时间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30</a:t>
            </a:r>
            <a:r>
              <a:rPr lang="zh-CN" altLang="en-US" sz="1200" b="1" dirty="0">
                <a:solidFill>
                  <a:srgbClr val="000000"/>
                </a:solidFill>
                <a:latin typeface="FangSong" panose="02010609060101010101" pitchFamily="49" charset="-122"/>
                <a:ea typeface="FangSong" panose="02010609060101010101" pitchFamily="49" charset="-122"/>
              </a:rPr>
              <a:t>日早（北京时间</a:t>
            </a:r>
            <a:r>
              <a:rPr lang="en-US" altLang="zh-CN" sz="1200" b="1" dirty="0">
                <a:solidFill>
                  <a:srgbClr val="000000"/>
                </a:solidFill>
                <a:latin typeface="FangSong" panose="02010609060101010101" pitchFamily="49" charset="-122"/>
                <a:ea typeface="FangSong" panose="02010609060101010101" pitchFamily="49" charset="-122"/>
              </a:rPr>
              <a:t>6</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30</a:t>
            </a:r>
            <a:r>
              <a:rPr lang="zh-CN" altLang="en-US" sz="1200" b="1" dirty="0">
                <a:solidFill>
                  <a:srgbClr val="000000"/>
                </a:solidFill>
                <a:latin typeface="FangSong" panose="02010609060101010101" pitchFamily="49" charset="-122"/>
                <a:ea typeface="FangSong" panose="02010609060101010101" pitchFamily="49" charset="-122"/>
              </a:rPr>
              <a:t>日晚）滴滴的股票在纽交所开始交易。</a:t>
            </a:r>
          </a:p>
        </p:txBody>
      </p:sp>
      <p:sp>
        <p:nvSpPr>
          <p:cNvPr id="75" name="文本框 74">
            <a:extLst>
              <a:ext uri="{FF2B5EF4-FFF2-40B4-BE49-F238E27FC236}">
                <a16:creationId xmlns:a16="http://schemas.microsoft.com/office/drawing/2014/main" id="{AB60B633-F8A7-4F3A-A9F8-5FEE3A32C1E0}"/>
              </a:ext>
            </a:extLst>
          </p:cNvPr>
          <p:cNvSpPr txBox="1"/>
          <p:nvPr/>
        </p:nvSpPr>
        <p:spPr>
          <a:xfrm>
            <a:off x="8307964" y="4120284"/>
            <a:ext cx="3327628" cy="2492990"/>
          </a:xfrm>
          <a:prstGeom prst="rect">
            <a:avLst/>
          </a:prstGeom>
          <a:noFill/>
        </p:spPr>
        <p:txBody>
          <a:bodyPr wrap="square" rtlCol="0">
            <a:spAutoFit/>
          </a:bodyPr>
          <a:lstStyle/>
          <a:p>
            <a:pPr algn="just"/>
            <a:r>
              <a:rPr lang="en-US" altLang="zh-CN" sz="1200" b="1" dirty="0">
                <a:solidFill>
                  <a:srgbClr val="000000"/>
                </a:solidFill>
                <a:latin typeface="FangSong" panose="02010609060101010101" pitchFamily="49" charset="-122"/>
                <a:ea typeface="FangSong" panose="02010609060101010101" pitchFamily="49" charset="-122"/>
              </a:rPr>
              <a:t>2021</a:t>
            </a:r>
            <a:r>
              <a:rPr lang="zh-CN" altLang="en-US" sz="1200" b="1" dirty="0">
                <a:solidFill>
                  <a:srgbClr val="000000"/>
                </a:solidFill>
                <a:latin typeface="FangSong" panose="02010609060101010101" pitchFamily="49" charset="-122"/>
                <a:ea typeface="FangSong" panose="02010609060101010101" pitchFamily="49" charset="-122"/>
              </a:rPr>
              <a:t>年</a:t>
            </a:r>
            <a:r>
              <a:rPr lang="en-US" altLang="zh-CN" sz="1200" b="1" dirty="0">
                <a:solidFill>
                  <a:srgbClr val="000000"/>
                </a:solidFill>
                <a:latin typeface="FangSong" panose="02010609060101010101" pitchFamily="49" charset="-122"/>
                <a:ea typeface="FangSong" panose="02010609060101010101" pitchFamily="49" charset="-122"/>
              </a:rPr>
              <a:t>5</a:t>
            </a:r>
            <a:r>
              <a:rPr lang="zh-CN" altLang="en-US" sz="1200" b="1" dirty="0">
                <a:solidFill>
                  <a:srgbClr val="000000"/>
                </a:solidFill>
                <a:latin typeface="FangSong" panose="02010609060101010101" pitchFamily="49" charset="-122"/>
                <a:ea typeface="FangSong" panose="02010609060101010101" pitchFamily="49" charset="-122"/>
              </a:rPr>
              <a:t>月</a:t>
            </a:r>
            <a:r>
              <a:rPr lang="en-US" altLang="zh-CN" sz="1200" b="1" dirty="0">
                <a:solidFill>
                  <a:srgbClr val="000000"/>
                </a:solidFill>
                <a:latin typeface="FangSong" panose="02010609060101010101" pitchFamily="49" charset="-122"/>
                <a:ea typeface="FangSong" panose="02010609060101010101" pitchFamily="49" charset="-122"/>
              </a:rPr>
              <a:t>12</a:t>
            </a:r>
            <a:r>
              <a:rPr lang="zh-CN" altLang="en-US" sz="1200" b="1" dirty="0">
                <a:solidFill>
                  <a:srgbClr val="000000"/>
                </a:solidFill>
                <a:latin typeface="FangSong" panose="02010609060101010101" pitchFamily="49" charset="-122"/>
                <a:ea typeface="FangSong" panose="02010609060101010101" pitchFamily="49" charset="-122"/>
              </a:rPr>
              <a:t>日，国家互联网信息办公室发布了</a:t>
            </a:r>
            <a:r>
              <a:rPr lang="en-US" altLang="zh-CN" sz="1200" b="1" dirty="0">
                <a:solidFill>
                  <a:srgbClr val="000000"/>
                </a:solidFill>
                <a:latin typeface="FangSong" panose="02010609060101010101" pitchFamily="49" charset="-122"/>
                <a:ea typeface="FangSong" panose="02010609060101010101" pitchFamily="49" charset="-122"/>
              </a:rPr>
              <a:t>《</a:t>
            </a:r>
            <a:r>
              <a:rPr lang="zh-CN" altLang="en-US" sz="1200" b="1" dirty="0">
                <a:solidFill>
                  <a:srgbClr val="000000"/>
                </a:solidFill>
                <a:latin typeface="FangSong" panose="02010609060101010101" pitchFamily="49" charset="-122"/>
                <a:ea typeface="FangSong" panose="02010609060101010101" pitchFamily="49" charset="-122"/>
              </a:rPr>
              <a:t>汽车安全管理若干规定（征求意见稿）</a:t>
            </a:r>
            <a:r>
              <a:rPr lang="en-US" altLang="zh-CN" sz="1200" b="1" dirty="0">
                <a:solidFill>
                  <a:srgbClr val="000000"/>
                </a:solidFill>
                <a:latin typeface="FangSong" panose="02010609060101010101" pitchFamily="49" charset="-122"/>
                <a:ea typeface="FangSong" panose="02010609060101010101" pitchFamily="49" charset="-122"/>
              </a:rPr>
              <a:t>》</a:t>
            </a:r>
            <a:r>
              <a:rPr lang="zh-CN" altLang="en-US" sz="1200" b="1" dirty="0">
                <a:solidFill>
                  <a:srgbClr val="000000"/>
                </a:solidFill>
                <a:latin typeface="FangSong" panose="02010609060101010101" pitchFamily="49" charset="-122"/>
                <a:ea typeface="FangSong" panose="02010609060101010101" pitchFamily="49" charset="-122"/>
              </a:rPr>
              <a:t>数据并公开征求意见，</a:t>
            </a:r>
            <a:r>
              <a:rPr lang="zh-CN" altLang="en-US" sz="1200" b="1" dirty="0">
                <a:solidFill>
                  <a:srgbClr val="FF0000"/>
                </a:solidFill>
                <a:latin typeface="FangSong" panose="02010609060101010101" pitchFamily="49" charset="-122"/>
                <a:ea typeface="FangSong" panose="02010609060101010101" pitchFamily="49" charset="-122"/>
              </a:rPr>
              <a:t>开启汽车行业数据保护强监管序幕</a:t>
            </a:r>
            <a:r>
              <a:rPr lang="zh-CN" altLang="en-US" sz="1200" b="1" dirty="0">
                <a:solidFill>
                  <a:srgbClr val="000000"/>
                </a:solidFill>
                <a:latin typeface="FangSong" panose="02010609060101010101" pitchFamily="49" charset="-122"/>
                <a:ea typeface="FangSong" panose="02010609060101010101" pitchFamily="49" charset="-122"/>
              </a:rPr>
              <a:t>。</a:t>
            </a:r>
            <a:endParaRPr lang="en-US" altLang="zh-CN" sz="1200" b="1" dirty="0">
              <a:solidFill>
                <a:srgbClr val="000000"/>
              </a:solidFill>
              <a:latin typeface="FangSong" panose="02010609060101010101" pitchFamily="49" charset="-122"/>
              <a:ea typeface="FangSong" panose="02010609060101010101" pitchFamily="49" charset="-122"/>
            </a:endParaRPr>
          </a:p>
          <a:p>
            <a:pPr algn="just"/>
            <a:endParaRPr lang="en-US" altLang="zh-CN" sz="1200" b="1" dirty="0">
              <a:solidFill>
                <a:srgbClr val="000000"/>
              </a:solidFill>
              <a:latin typeface="FangSong" panose="02010609060101010101" pitchFamily="49" charset="-122"/>
              <a:ea typeface="FangSong" panose="02010609060101010101" pitchFamily="49" charset="-122"/>
            </a:endParaRPr>
          </a:p>
          <a:p>
            <a:pPr algn="just"/>
            <a:r>
              <a:rPr lang="en-US" altLang="zh-CN" sz="1200" b="1" dirty="0">
                <a:solidFill>
                  <a:srgbClr val="000000"/>
                </a:solidFill>
                <a:latin typeface="FangSong" panose="02010609060101010101" pitchFamily="49" charset="-122"/>
                <a:ea typeface="FangSong" panose="02010609060101010101" pitchFamily="49" charset="-122"/>
              </a:rPr>
              <a:t>1.</a:t>
            </a:r>
            <a:r>
              <a:rPr lang="zh-CN" altLang="en-US" sz="1200" b="1" dirty="0">
                <a:solidFill>
                  <a:srgbClr val="000000"/>
                </a:solidFill>
                <a:latin typeface="FangSong" panose="02010609060101010101" pitchFamily="49" charset="-122"/>
                <a:ea typeface="FangSong" panose="02010609060101010101" pitchFamily="49" charset="-122"/>
              </a:rPr>
              <a:t>细化汽车行业场景中的个人信息和重要数据保护原则；</a:t>
            </a:r>
            <a:endParaRPr lang="en-US" altLang="zh-CN" sz="1200" b="1" dirty="0">
              <a:solidFill>
                <a:srgbClr val="000000"/>
              </a:solidFill>
              <a:latin typeface="FangSong" panose="02010609060101010101" pitchFamily="49" charset="-122"/>
              <a:ea typeface="FangSong" panose="02010609060101010101" pitchFamily="49" charset="-122"/>
            </a:endParaRPr>
          </a:p>
          <a:p>
            <a:pPr algn="just"/>
            <a:endParaRPr lang="en-US" altLang="zh-CN" sz="1200" b="1" dirty="0">
              <a:solidFill>
                <a:srgbClr val="000000"/>
              </a:solidFill>
              <a:latin typeface="FangSong" panose="02010609060101010101" pitchFamily="49" charset="-122"/>
              <a:ea typeface="FangSong" panose="02010609060101010101" pitchFamily="49" charset="-122"/>
            </a:endParaRPr>
          </a:p>
          <a:p>
            <a:pPr algn="just"/>
            <a:r>
              <a:rPr lang="en-US" altLang="zh-CN" sz="1200" b="1" dirty="0">
                <a:solidFill>
                  <a:srgbClr val="000000"/>
                </a:solidFill>
                <a:latin typeface="FangSong" panose="02010609060101010101" pitchFamily="49" charset="-122"/>
                <a:ea typeface="FangSong" panose="02010609060101010101" pitchFamily="49" charset="-122"/>
              </a:rPr>
              <a:t>2.</a:t>
            </a:r>
            <a:r>
              <a:rPr lang="zh-CN" altLang="en-US" sz="1200" b="1" dirty="0">
                <a:solidFill>
                  <a:srgbClr val="000000"/>
                </a:solidFill>
                <a:latin typeface="FangSong" panose="02010609060101010101" pitchFamily="49" charset="-122"/>
                <a:ea typeface="FangSong" panose="02010609060101010101" pitchFamily="49" charset="-122"/>
              </a:rPr>
              <a:t>明确重要数据范围，对数据收集原则进行限制，提出</a:t>
            </a:r>
            <a:r>
              <a:rPr lang="zh-CN" altLang="en-US" sz="1200" b="1" dirty="0">
                <a:solidFill>
                  <a:srgbClr val="FF0000"/>
                </a:solidFill>
                <a:latin typeface="FangSong" panose="02010609060101010101" pitchFamily="49" charset="-122"/>
                <a:ea typeface="FangSong" panose="02010609060101010101" pitchFamily="49" charset="-122"/>
              </a:rPr>
              <a:t>数据全生命周期的处理要求</a:t>
            </a:r>
            <a:r>
              <a:rPr lang="zh-CN" altLang="en-US" sz="1200" b="1" dirty="0">
                <a:solidFill>
                  <a:srgbClr val="000000"/>
                </a:solidFill>
                <a:latin typeface="FangSong" panose="02010609060101010101" pitchFamily="49" charset="-122"/>
                <a:ea typeface="FangSong" panose="02010609060101010101" pitchFamily="49" charset="-122"/>
              </a:rPr>
              <a:t>；</a:t>
            </a:r>
            <a:endParaRPr lang="en-US" altLang="zh-CN" sz="1200" b="1" dirty="0">
              <a:solidFill>
                <a:srgbClr val="000000"/>
              </a:solidFill>
              <a:latin typeface="FangSong" panose="02010609060101010101" pitchFamily="49" charset="-122"/>
              <a:ea typeface="FangSong" panose="02010609060101010101" pitchFamily="49" charset="-122"/>
            </a:endParaRPr>
          </a:p>
          <a:p>
            <a:pPr algn="just"/>
            <a:endParaRPr lang="en-US" altLang="zh-CN" sz="1200" b="1" dirty="0">
              <a:solidFill>
                <a:srgbClr val="000000"/>
              </a:solidFill>
              <a:latin typeface="FangSong" panose="02010609060101010101" pitchFamily="49" charset="-122"/>
              <a:ea typeface="FangSong" panose="02010609060101010101" pitchFamily="49" charset="-122"/>
            </a:endParaRPr>
          </a:p>
          <a:p>
            <a:pPr algn="just"/>
            <a:r>
              <a:rPr lang="en-US" altLang="zh-CN" sz="1200" b="1" dirty="0">
                <a:solidFill>
                  <a:srgbClr val="000000"/>
                </a:solidFill>
                <a:latin typeface="FangSong" panose="02010609060101010101" pitchFamily="49" charset="-122"/>
                <a:ea typeface="FangSong" panose="02010609060101010101" pitchFamily="49" charset="-122"/>
              </a:rPr>
              <a:t>3.</a:t>
            </a:r>
            <a:r>
              <a:rPr lang="zh-CN" altLang="en-US" sz="1200" b="1" dirty="0">
                <a:solidFill>
                  <a:srgbClr val="000000"/>
                </a:solidFill>
                <a:latin typeface="FangSong" panose="02010609060101010101" pitchFamily="49" charset="-122"/>
                <a:ea typeface="FangSong" panose="02010609060101010101" pitchFamily="49" charset="-122"/>
              </a:rPr>
              <a:t>明确数据本地存储和跨境传输的要求；</a:t>
            </a:r>
            <a:endParaRPr lang="zh-CN" altLang="en-US" sz="1200" b="1" dirty="0">
              <a:latin typeface="FangSong" panose="02010609060101010101" pitchFamily="49" charset="-122"/>
              <a:ea typeface="FangSong" panose="02010609060101010101" pitchFamily="49" charset="-122"/>
            </a:endParaRPr>
          </a:p>
          <a:p>
            <a:pPr algn="just"/>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583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353495"/>
            <a:ext cx="9044352" cy="646331"/>
          </a:xfrm>
          <a:prstGeom prst="rect">
            <a:avLst/>
          </a:prstGeom>
          <a:noFill/>
        </p:spPr>
        <p:txBody>
          <a:bodyPr wrap="square" rtlCol="0">
            <a:spAutoFit/>
          </a:bodyPr>
          <a:lstStyle/>
          <a:p>
            <a:pPr lvl="0">
              <a:buSzPct val="25000"/>
            </a:pPr>
            <a:r>
              <a:rPr lang="en-US" altLang="zh-CN" sz="3600" b="1" dirty="0">
                <a:solidFill>
                  <a:srgbClr val="C00000"/>
                </a:solidFill>
                <a:latin typeface="Montserrat" panose="02000505000000020004"/>
                <a:ea typeface="微软雅黑" panose="020B0503020204020204" pitchFamily="34" charset="-122"/>
              </a:rPr>
              <a:t> </a:t>
            </a:r>
            <a:r>
              <a:rPr lang="zh-CN" altLang="en-US" sz="3600" b="1" dirty="0">
                <a:solidFill>
                  <a:srgbClr val="C00000"/>
                </a:solidFill>
                <a:latin typeface="Montserrat" panose="02000505000000020004"/>
                <a:ea typeface="微软雅黑" panose="020B0503020204020204" pitchFamily="34" charset="-122"/>
              </a:rPr>
              <a:t>总结归纳</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圆角矩形 11">
            <a:extLst>
              <a:ext uri="{FF2B5EF4-FFF2-40B4-BE49-F238E27FC236}">
                <a16:creationId xmlns:a16="http://schemas.microsoft.com/office/drawing/2014/main" id="{5B1A4F43-B9D2-45AA-B373-73482CC54244}"/>
              </a:ext>
            </a:extLst>
          </p:cNvPr>
          <p:cNvSpPr/>
          <p:nvPr/>
        </p:nvSpPr>
        <p:spPr bwMode="auto">
          <a:xfrm>
            <a:off x="331473" y="2312813"/>
            <a:ext cx="11679141" cy="867434"/>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19" name="圆角矩形 11">
            <a:extLst>
              <a:ext uri="{FF2B5EF4-FFF2-40B4-BE49-F238E27FC236}">
                <a16:creationId xmlns:a16="http://schemas.microsoft.com/office/drawing/2014/main" id="{2AF43558-403C-41D3-950A-772EE80CC1F8}"/>
              </a:ext>
            </a:extLst>
          </p:cNvPr>
          <p:cNvSpPr/>
          <p:nvPr/>
        </p:nvSpPr>
        <p:spPr bwMode="auto">
          <a:xfrm>
            <a:off x="331473" y="4487075"/>
            <a:ext cx="11679141" cy="79675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21" name="文本框 20">
            <a:extLst>
              <a:ext uri="{FF2B5EF4-FFF2-40B4-BE49-F238E27FC236}">
                <a16:creationId xmlns:a16="http://schemas.microsoft.com/office/drawing/2014/main" id="{01561E55-2700-4431-8C2F-6AD15856989A}"/>
              </a:ext>
            </a:extLst>
          </p:cNvPr>
          <p:cNvSpPr txBox="1"/>
          <p:nvPr/>
        </p:nvSpPr>
        <p:spPr>
          <a:xfrm>
            <a:off x="2189197" y="4641795"/>
            <a:ext cx="7919156" cy="461665"/>
          </a:xfrm>
          <a:prstGeom prst="rect">
            <a:avLst/>
          </a:prstGeom>
          <a:noFill/>
        </p:spPr>
        <p:txBody>
          <a:bodyPr wrap="none" rtlCol="0">
            <a:spAutoFit/>
          </a:bodyPr>
          <a:lstStyle/>
          <a:p>
            <a:pPr algn="just"/>
            <a:r>
              <a:rPr lang="zh-CN" altLang="en-US" sz="2400" b="1" dirty="0">
                <a:latin typeface="FangSong" panose="02010609060101010101" pitchFamily="49" charset="-122"/>
                <a:ea typeface="FangSong" panose="02010609060101010101" pitchFamily="49" charset="-122"/>
              </a:rPr>
              <a:t>跨域的车辆数据是否能够获取？怎样打破</a:t>
            </a:r>
            <a:r>
              <a:rPr lang="zh-CN" altLang="en-US" sz="2400" b="1" dirty="0">
                <a:solidFill>
                  <a:srgbClr val="FF0000"/>
                </a:solidFill>
                <a:latin typeface="FangSong" panose="02010609060101010101" pitchFamily="49" charset="-122"/>
                <a:ea typeface="FangSong" panose="02010609060101010101" pitchFamily="49" charset="-122"/>
              </a:rPr>
              <a:t>导致数据孤岛？</a:t>
            </a:r>
            <a:endParaRPr lang="en-US" altLang="zh-CN" sz="2400" b="1" dirty="0">
              <a:latin typeface="FangSong" panose="02010609060101010101" pitchFamily="49" charset="-122"/>
              <a:ea typeface="FangSong" panose="02010609060101010101" pitchFamily="49" charset="-122"/>
            </a:endParaRPr>
          </a:p>
        </p:txBody>
      </p:sp>
      <p:sp>
        <p:nvSpPr>
          <p:cNvPr id="22" name="圆角矩形 11">
            <a:extLst>
              <a:ext uri="{FF2B5EF4-FFF2-40B4-BE49-F238E27FC236}">
                <a16:creationId xmlns:a16="http://schemas.microsoft.com/office/drawing/2014/main" id="{85CA1787-F9A6-4562-A743-D504D2D9FCE2}"/>
              </a:ext>
            </a:extLst>
          </p:cNvPr>
          <p:cNvSpPr/>
          <p:nvPr/>
        </p:nvSpPr>
        <p:spPr bwMode="auto">
          <a:xfrm>
            <a:off x="331473" y="5485626"/>
            <a:ext cx="11679141" cy="83099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23" name="文本框 22">
            <a:extLst>
              <a:ext uri="{FF2B5EF4-FFF2-40B4-BE49-F238E27FC236}">
                <a16:creationId xmlns:a16="http://schemas.microsoft.com/office/drawing/2014/main" id="{6B0DE6B8-5C37-4BA3-963F-2C885DDFC856}"/>
              </a:ext>
            </a:extLst>
          </p:cNvPr>
          <p:cNvSpPr txBox="1"/>
          <p:nvPr/>
        </p:nvSpPr>
        <p:spPr>
          <a:xfrm>
            <a:off x="2189197" y="5485627"/>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如何突破单个实体的计算资源或数据资源的局限性？以提升</a:t>
            </a:r>
            <a:r>
              <a:rPr lang="zh-CN" altLang="en-US" sz="2400" b="1" dirty="0">
                <a:solidFill>
                  <a:srgbClr val="FF0000"/>
                </a:solidFill>
                <a:latin typeface="FangSong" panose="02010609060101010101" pitchFamily="49" charset="-122"/>
                <a:ea typeface="FangSong" panose="02010609060101010101" pitchFamily="49" charset="-122"/>
              </a:rPr>
              <a:t>数据资产价值</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
        <p:nvSpPr>
          <p:cNvPr id="24" name="圆角矩形 11">
            <a:extLst>
              <a:ext uri="{FF2B5EF4-FFF2-40B4-BE49-F238E27FC236}">
                <a16:creationId xmlns:a16="http://schemas.microsoft.com/office/drawing/2014/main" id="{4F0DEA00-2A4E-41A2-8475-1703764C1A10}"/>
              </a:ext>
            </a:extLst>
          </p:cNvPr>
          <p:cNvSpPr/>
          <p:nvPr/>
        </p:nvSpPr>
        <p:spPr bwMode="auto">
          <a:xfrm>
            <a:off x="331473" y="1194300"/>
            <a:ext cx="11679141" cy="916717"/>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华文楷体" panose="02010600040101010101" pitchFamily="2" charset="-122"/>
              <a:ea typeface="华文楷体" panose="02010600040101010101" pitchFamily="2" charset="-122"/>
            </a:endParaRPr>
          </a:p>
        </p:txBody>
      </p:sp>
      <p:sp>
        <p:nvSpPr>
          <p:cNvPr id="20" name="文本框 19">
            <a:extLst>
              <a:ext uri="{FF2B5EF4-FFF2-40B4-BE49-F238E27FC236}">
                <a16:creationId xmlns:a16="http://schemas.microsoft.com/office/drawing/2014/main" id="{9B855DE7-5D99-4910-A515-1011AB639E55}"/>
              </a:ext>
            </a:extLst>
          </p:cNvPr>
          <p:cNvSpPr txBox="1"/>
          <p:nvPr/>
        </p:nvSpPr>
        <p:spPr>
          <a:xfrm>
            <a:off x="2189197" y="1243921"/>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车企数据垄断，</a:t>
            </a:r>
            <a:r>
              <a:rPr lang="zh-CN" altLang="en-US" sz="2400" b="1" dirty="0">
                <a:solidFill>
                  <a:srgbClr val="FF0000"/>
                </a:solidFill>
                <a:latin typeface="FangSong" panose="02010609060101010101" pitchFamily="49" charset="-122"/>
                <a:ea typeface="FangSong" panose="02010609060101010101" pitchFamily="49" charset="-122"/>
              </a:rPr>
              <a:t>监管部门</a:t>
            </a:r>
            <a:r>
              <a:rPr lang="zh-CN" altLang="en-US" sz="2400" b="1" dirty="0">
                <a:latin typeface="FangSong" panose="02010609060101010101" pitchFamily="49" charset="-122"/>
                <a:ea typeface="FangSong" panose="02010609060101010101" pitchFamily="49" charset="-122"/>
              </a:rPr>
              <a:t>需要采取复杂的行政手段才可获得原始数据，</a:t>
            </a:r>
            <a:r>
              <a:rPr lang="zh-CN" altLang="en-US" sz="2400" b="1" dirty="0">
                <a:solidFill>
                  <a:srgbClr val="FF0000"/>
                </a:solidFill>
                <a:latin typeface="FangSong" panose="02010609060101010101" pitchFamily="49" charset="-122"/>
                <a:ea typeface="FangSong" panose="02010609060101010101" pitchFamily="49" charset="-122"/>
              </a:rPr>
              <a:t>导致监管困难以及难以保证真实性</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F8115B5F-C73A-4C71-8700-FD62B88EA196}"/>
              </a:ext>
            </a:extLst>
          </p:cNvPr>
          <p:cNvSpPr txBox="1"/>
          <p:nvPr/>
        </p:nvSpPr>
        <p:spPr>
          <a:xfrm>
            <a:off x="2189197" y="2314819"/>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数据的</a:t>
            </a:r>
            <a:r>
              <a:rPr lang="zh-CN" altLang="en-US" sz="2400" b="1" dirty="0">
                <a:solidFill>
                  <a:srgbClr val="FF0000"/>
                </a:solidFill>
                <a:latin typeface="FangSong" panose="02010609060101010101" pitchFamily="49" charset="-122"/>
                <a:ea typeface="FangSong" panose="02010609060101010101" pitchFamily="49" charset="-122"/>
              </a:rPr>
              <a:t>安全性</a:t>
            </a:r>
            <a:r>
              <a:rPr lang="zh-CN" altLang="en-US" sz="2400" b="1" dirty="0">
                <a:latin typeface="FangSong" panose="02010609060101010101" pitchFamily="49" charset="-122"/>
                <a:ea typeface="FangSong" panose="02010609060101010101" pitchFamily="49" charset="-122"/>
              </a:rPr>
              <a:t>如何保证？数据收集、处理的</a:t>
            </a:r>
            <a:r>
              <a:rPr lang="zh-CN" altLang="en-US" sz="2400" b="1" dirty="0">
                <a:solidFill>
                  <a:srgbClr val="FF0000"/>
                </a:solidFill>
                <a:latin typeface="FangSong" panose="02010609060101010101" pitchFamily="49" charset="-122"/>
                <a:ea typeface="FangSong" panose="02010609060101010101" pitchFamily="49" charset="-122"/>
              </a:rPr>
              <a:t>合规性</a:t>
            </a:r>
            <a:r>
              <a:rPr lang="zh-CN" altLang="en-US" sz="2400" b="1" dirty="0">
                <a:latin typeface="FangSong" panose="02010609060101010101" pitchFamily="49" charset="-122"/>
                <a:ea typeface="FangSong" panose="02010609060101010101" pitchFamily="49" charset="-122"/>
              </a:rPr>
              <a:t>如何保证？如何</a:t>
            </a:r>
            <a:r>
              <a:rPr lang="zh-CN" altLang="en-US" sz="2400" b="1" dirty="0">
                <a:solidFill>
                  <a:srgbClr val="FF0000"/>
                </a:solidFill>
                <a:latin typeface="FangSong" panose="02010609060101010101" pitchFamily="49" charset="-122"/>
                <a:ea typeface="FangSong" panose="02010609060101010101" pitchFamily="49" charset="-122"/>
              </a:rPr>
              <a:t>追踪数据的全生命周期</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p:txBody>
      </p:sp>
      <p:sp>
        <p:nvSpPr>
          <p:cNvPr id="15" name="圆角矩形 11">
            <a:extLst>
              <a:ext uri="{FF2B5EF4-FFF2-40B4-BE49-F238E27FC236}">
                <a16:creationId xmlns:a16="http://schemas.microsoft.com/office/drawing/2014/main" id="{100A8B48-48F4-4F23-854F-729E4663B34A}"/>
              </a:ext>
            </a:extLst>
          </p:cNvPr>
          <p:cNvSpPr/>
          <p:nvPr/>
        </p:nvSpPr>
        <p:spPr bwMode="auto">
          <a:xfrm>
            <a:off x="331473" y="3382043"/>
            <a:ext cx="11679141" cy="90323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2400" dirty="0">
              <a:latin typeface="FangSong" panose="02010609060101010101" pitchFamily="49" charset="-122"/>
              <a:ea typeface="FangSong" panose="02010609060101010101" pitchFamily="49" charset="-122"/>
            </a:endParaRPr>
          </a:p>
        </p:txBody>
      </p:sp>
      <p:sp>
        <p:nvSpPr>
          <p:cNvPr id="16" name="文本框 15">
            <a:extLst>
              <a:ext uri="{FF2B5EF4-FFF2-40B4-BE49-F238E27FC236}">
                <a16:creationId xmlns:a16="http://schemas.microsoft.com/office/drawing/2014/main" id="{4C9F551B-3196-4709-BBB8-BF097B695DAE}"/>
              </a:ext>
            </a:extLst>
          </p:cNvPr>
          <p:cNvSpPr txBox="1"/>
          <p:nvPr/>
        </p:nvSpPr>
        <p:spPr>
          <a:xfrm>
            <a:off x="2189197" y="3400282"/>
            <a:ext cx="8004652" cy="830997"/>
          </a:xfrm>
          <a:prstGeom prst="rect">
            <a:avLst/>
          </a:prstGeom>
          <a:noFill/>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庞大的数据量如何</a:t>
            </a:r>
            <a:r>
              <a:rPr lang="zh-CN" altLang="en-US" sz="2400" b="1" dirty="0">
                <a:solidFill>
                  <a:srgbClr val="FF0000"/>
                </a:solidFill>
                <a:latin typeface="FangSong" panose="02010609060101010101" pitchFamily="49" charset="-122"/>
                <a:ea typeface="FangSong" panose="02010609060101010101" pitchFamily="49" charset="-122"/>
              </a:rPr>
              <a:t>存储</a:t>
            </a:r>
            <a:r>
              <a:rPr lang="zh-CN" altLang="en-US" sz="2400" b="1" dirty="0">
                <a:latin typeface="FangSong" panose="02010609060101010101" pitchFamily="49" charset="-122"/>
                <a:ea typeface="FangSong" panose="02010609060101010101" pitchFamily="49" charset="-122"/>
              </a:rPr>
              <a:t>？同域内的实体怎样才能</a:t>
            </a:r>
            <a:r>
              <a:rPr lang="zh-CN" altLang="en-US" sz="2400" b="1" dirty="0">
                <a:solidFill>
                  <a:srgbClr val="FF0000"/>
                </a:solidFill>
                <a:latin typeface="FangSong" panose="02010609060101010101" pitchFamily="49" charset="-122"/>
                <a:ea typeface="FangSong" panose="02010609060101010101" pitchFamily="49" charset="-122"/>
              </a:rPr>
              <a:t>获取</a:t>
            </a:r>
            <a:r>
              <a:rPr lang="zh-CN" altLang="en-US" sz="2400" b="1" dirty="0">
                <a:latin typeface="FangSong" panose="02010609060101010101" pitchFamily="49" charset="-122"/>
                <a:ea typeface="FangSong" panose="02010609060101010101" pitchFamily="49" charset="-122"/>
              </a:rPr>
              <a:t>这些数据的资产价值？</a:t>
            </a:r>
            <a:endParaRPr lang="en-US" altLang="zh-CN" sz="24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07698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0D4ADE-1881-4FB0-8D7B-14CC9A7B7B46}"/>
              </a:ext>
            </a:extLst>
          </p:cNvPr>
          <p:cNvSpPr/>
          <p:nvPr/>
        </p:nvSpPr>
        <p:spPr>
          <a:xfrm>
            <a:off x="0" y="2242457"/>
            <a:ext cx="12192000" cy="2253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1"/>
                </a:solidFill>
                <a:latin typeface="微软雅黑" panose="020B0503020204020204" pitchFamily="34" charset="-122"/>
                <a:ea typeface="微软雅黑" panose="020B0503020204020204" pitchFamily="34" charset="-122"/>
              </a:rPr>
              <a:t>我们的关键技术是什么？</a:t>
            </a:r>
          </a:p>
        </p:txBody>
      </p:sp>
    </p:spTree>
    <p:extLst>
      <p:ext uri="{BB962C8B-B14F-4D97-AF65-F5344CB8AC3E}">
        <p14:creationId xmlns:p14="http://schemas.microsoft.com/office/powerpoint/2010/main" val="324268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00182"/>
            <a:ext cx="6776133"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rPr>
              <a:t>关键技术</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E1973E63-AF5D-44B4-9570-9FC09AD5775E}"/>
              </a:ext>
            </a:extLst>
          </p:cNvPr>
          <p:cNvGrpSpPr/>
          <p:nvPr/>
        </p:nvGrpSpPr>
        <p:grpSpPr>
          <a:xfrm>
            <a:off x="714083" y="5632354"/>
            <a:ext cx="10490296" cy="972593"/>
            <a:chOff x="1364323" y="5425833"/>
            <a:chExt cx="9954466" cy="972593"/>
          </a:xfrm>
        </p:grpSpPr>
        <p:sp>
          <p:nvSpPr>
            <p:cNvPr id="22" name="文本框 21">
              <a:extLst>
                <a:ext uri="{FF2B5EF4-FFF2-40B4-BE49-F238E27FC236}">
                  <a16:creationId xmlns:a16="http://schemas.microsoft.com/office/drawing/2014/main" id="{A93E04E1-8F3B-415D-B062-7B66ABC5EBD9}"/>
                </a:ext>
              </a:extLst>
            </p:cNvPr>
            <p:cNvSpPr txBox="1"/>
            <p:nvPr/>
          </p:nvSpPr>
          <p:spPr>
            <a:xfrm>
              <a:off x="1364323" y="5425833"/>
              <a:ext cx="9954466" cy="972593"/>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1.</a:t>
              </a:r>
              <a:r>
                <a:rPr lang="zh-CN" altLang="zh-CN" b="1" dirty="0">
                  <a:solidFill>
                    <a:schemeClr val="tx1"/>
                  </a:solidFill>
                  <a:latin typeface="FangSong" panose="02010609060101010101" pitchFamily="49" charset="-122"/>
                  <a:ea typeface="FangSong" panose="02010609060101010101" pitchFamily="49" charset="-122"/>
                </a:rPr>
                <a:t>基于双层多链的车辆数据监管流通框架</a:t>
              </a:r>
              <a:endParaRPr lang="zh-CN" altLang="en-US" b="1" dirty="0">
                <a:solidFill>
                  <a:schemeClr val="tx1"/>
                </a:solidFill>
                <a:latin typeface="FangSong" panose="02010609060101010101" pitchFamily="49" charset="-122"/>
                <a:ea typeface="FangSong" panose="02010609060101010101" pitchFamily="49" charset="-122"/>
              </a:endParaRPr>
            </a:p>
          </p:txBody>
        </p:sp>
        <p:sp>
          <p:nvSpPr>
            <p:cNvPr id="23" name="文本框 22">
              <a:extLst>
                <a:ext uri="{FF2B5EF4-FFF2-40B4-BE49-F238E27FC236}">
                  <a16:creationId xmlns:a16="http://schemas.microsoft.com/office/drawing/2014/main" id="{5009F65E-2C1B-42E1-AFA8-E6A8783F435B}"/>
                </a:ext>
              </a:extLst>
            </p:cNvPr>
            <p:cNvSpPr txBox="1"/>
            <p:nvPr/>
          </p:nvSpPr>
          <p:spPr>
            <a:xfrm>
              <a:off x="9439092" y="5887145"/>
              <a:ext cx="1665744"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协同模块</a:t>
              </a:r>
            </a:p>
          </p:txBody>
        </p:sp>
        <p:sp>
          <p:nvSpPr>
            <p:cNvPr id="24" name="文本框 23">
              <a:extLst>
                <a:ext uri="{FF2B5EF4-FFF2-40B4-BE49-F238E27FC236}">
                  <a16:creationId xmlns:a16="http://schemas.microsoft.com/office/drawing/2014/main" id="{C25BF37C-6DD2-40CF-8015-811EE959164F}"/>
                </a:ext>
              </a:extLst>
            </p:cNvPr>
            <p:cNvSpPr txBox="1"/>
            <p:nvPr/>
          </p:nvSpPr>
          <p:spPr>
            <a:xfrm>
              <a:off x="4212604" y="5887145"/>
              <a:ext cx="1665745"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本地链</a:t>
              </a:r>
            </a:p>
          </p:txBody>
        </p:sp>
        <p:sp>
          <p:nvSpPr>
            <p:cNvPr id="25" name="文本框 24">
              <a:extLst>
                <a:ext uri="{FF2B5EF4-FFF2-40B4-BE49-F238E27FC236}">
                  <a16:creationId xmlns:a16="http://schemas.microsoft.com/office/drawing/2014/main" id="{D9403D21-9BD6-47A8-BACE-48924B99F1A2}"/>
                </a:ext>
              </a:extLst>
            </p:cNvPr>
            <p:cNvSpPr txBox="1"/>
            <p:nvPr/>
          </p:nvSpPr>
          <p:spPr>
            <a:xfrm>
              <a:off x="1599358" y="5887145"/>
              <a:ext cx="1665746"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联邦链</a:t>
              </a:r>
            </a:p>
          </p:txBody>
        </p:sp>
        <p:sp>
          <p:nvSpPr>
            <p:cNvPr id="26" name="文本框 25">
              <a:extLst>
                <a:ext uri="{FF2B5EF4-FFF2-40B4-BE49-F238E27FC236}">
                  <a16:creationId xmlns:a16="http://schemas.microsoft.com/office/drawing/2014/main" id="{19E9BA6F-D8B8-4E9B-9D64-F292E4399EC1}"/>
                </a:ext>
              </a:extLst>
            </p:cNvPr>
            <p:cNvSpPr txBox="1"/>
            <p:nvPr/>
          </p:nvSpPr>
          <p:spPr>
            <a:xfrm>
              <a:off x="6825849" y="5891355"/>
              <a:ext cx="1665744" cy="389994"/>
            </a:xfrm>
            <a:prstGeom prst="rect">
              <a:avLst/>
            </a:prstGeom>
            <a:solidFill>
              <a:srgbClr val="C3E5AB"/>
            </a:solidFill>
          </p:spPr>
          <p:style>
            <a:lnRef idx="0">
              <a:schemeClr val="accent3"/>
            </a:lnRef>
            <a:fillRef idx="3">
              <a:schemeClr val="accent3"/>
            </a:fillRef>
            <a:effectRef idx="3">
              <a:schemeClr val="accent3"/>
            </a:effectRef>
            <a:fontRef idx="minor">
              <a:schemeClr val="lt1"/>
            </a:fontRef>
          </p:style>
          <p:txBody>
            <a:bodyPr wrap="square" rtlCol="0">
              <a:noAutofit/>
            </a:bodyPr>
            <a:lstStyle/>
            <a:p>
              <a:pPr algn="ctr"/>
              <a:r>
                <a:rPr lang="zh-CN" altLang="en-US" b="1">
                  <a:solidFill>
                    <a:schemeClr val="tx1"/>
                  </a:solidFill>
                  <a:latin typeface="FangSong" panose="02010609060101010101" pitchFamily="49" charset="-122"/>
                  <a:ea typeface="FangSong" panose="02010609060101010101" pitchFamily="49" charset="-122"/>
                </a:rPr>
                <a:t>数据中心</a:t>
              </a:r>
            </a:p>
          </p:txBody>
        </p:sp>
      </p:grpSp>
      <p:sp>
        <p:nvSpPr>
          <p:cNvPr id="27" name="文本框 26">
            <a:extLst>
              <a:ext uri="{FF2B5EF4-FFF2-40B4-BE49-F238E27FC236}">
                <a16:creationId xmlns:a16="http://schemas.microsoft.com/office/drawing/2014/main" id="{F82A08C0-963F-421A-9C4F-F9BF94AAA4D8}"/>
              </a:ext>
            </a:extLst>
          </p:cNvPr>
          <p:cNvSpPr txBox="1"/>
          <p:nvPr/>
        </p:nvSpPr>
        <p:spPr>
          <a:xfrm>
            <a:off x="3488946" y="2506847"/>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互联互通</a:t>
            </a:r>
          </a:p>
        </p:txBody>
      </p:sp>
      <p:sp>
        <p:nvSpPr>
          <p:cNvPr id="28" name="文本框 27">
            <a:extLst>
              <a:ext uri="{FF2B5EF4-FFF2-40B4-BE49-F238E27FC236}">
                <a16:creationId xmlns:a16="http://schemas.microsoft.com/office/drawing/2014/main" id="{ABC0E2E1-C7A1-4237-9D73-A09384F505EB}"/>
              </a:ext>
            </a:extLst>
          </p:cNvPr>
          <p:cNvSpPr txBox="1"/>
          <p:nvPr/>
        </p:nvSpPr>
        <p:spPr>
          <a:xfrm>
            <a:off x="3488949" y="5138335"/>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基础支撑</a:t>
            </a:r>
          </a:p>
        </p:txBody>
      </p:sp>
      <p:sp>
        <p:nvSpPr>
          <p:cNvPr id="29" name="左右箭头 31">
            <a:extLst>
              <a:ext uri="{FF2B5EF4-FFF2-40B4-BE49-F238E27FC236}">
                <a16:creationId xmlns:a16="http://schemas.microsoft.com/office/drawing/2014/main" id="{2A4336D0-503F-4FDA-B1F6-910CF8556A13}"/>
              </a:ext>
            </a:extLst>
          </p:cNvPr>
          <p:cNvSpPr/>
          <p:nvPr/>
        </p:nvSpPr>
        <p:spPr>
          <a:xfrm rot="5400000">
            <a:off x="2973130" y="5105902"/>
            <a:ext cx="639173"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30" name="左右箭头 39">
            <a:extLst>
              <a:ext uri="{FF2B5EF4-FFF2-40B4-BE49-F238E27FC236}">
                <a16:creationId xmlns:a16="http://schemas.microsoft.com/office/drawing/2014/main" id="{A3A6C7AC-4641-45A5-95A8-2CA8C65DF65F}"/>
              </a:ext>
            </a:extLst>
          </p:cNvPr>
          <p:cNvSpPr/>
          <p:nvPr/>
        </p:nvSpPr>
        <p:spPr>
          <a:xfrm rot="5400000">
            <a:off x="2975133" y="2510780"/>
            <a:ext cx="635160"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grpSp>
        <p:nvGrpSpPr>
          <p:cNvPr id="31" name="组合 30">
            <a:extLst>
              <a:ext uri="{FF2B5EF4-FFF2-40B4-BE49-F238E27FC236}">
                <a16:creationId xmlns:a16="http://schemas.microsoft.com/office/drawing/2014/main" id="{9ECBB255-4FED-4186-A6DE-389A2DA0D3A7}"/>
              </a:ext>
            </a:extLst>
          </p:cNvPr>
          <p:cNvGrpSpPr/>
          <p:nvPr/>
        </p:nvGrpSpPr>
        <p:grpSpPr>
          <a:xfrm>
            <a:off x="709002" y="1255144"/>
            <a:ext cx="10495374" cy="1111354"/>
            <a:chOff x="1359245" y="1617778"/>
            <a:chExt cx="9954465" cy="1111354"/>
          </a:xfrm>
        </p:grpSpPr>
        <p:sp>
          <p:nvSpPr>
            <p:cNvPr id="32" name="文本框 31">
              <a:extLst>
                <a:ext uri="{FF2B5EF4-FFF2-40B4-BE49-F238E27FC236}">
                  <a16:creationId xmlns:a16="http://schemas.microsoft.com/office/drawing/2014/main" id="{30B7BD9C-07E2-404D-8FA2-6A7C2E7FF0B0}"/>
                </a:ext>
              </a:extLst>
            </p:cNvPr>
            <p:cNvSpPr txBox="1"/>
            <p:nvPr/>
          </p:nvSpPr>
          <p:spPr>
            <a:xfrm rot="16200000">
              <a:off x="5780801" y="-2803778"/>
              <a:ext cx="1111354" cy="9954465"/>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en-US" altLang="zh-CN" b="1" dirty="0">
                  <a:solidFill>
                    <a:schemeClr val="tx1"/>
                  </a:solidFill>
                  <a:latin typeface="FangSong" panose="02010609060101010101" pitchFamily="49" charset="-122"/>
                  <a:ea typeface="FangSong" panose="02010609060101010101" pitchFamily="49" charset="-122"/>
                </a:rPr>
                <a:t>3.</a:t>
              </a:r>
              <a:r>
                <a:rPr lang="zh-CN" altLang="zh-CN" b="1" dirty="0">
                  <a:solidFill>
                    <a:schemeClr val="tx1"/>
                  </a:solidFill>
                  <a:latin typeface="FangSong" panose="02010609060101010101" pitchFamily="49" charset="-122"/>
                  <a:ea typeface="FangSong" panose="02010609060101010101" pitchFamily="49" charset="-122"/>
                </a:rPr>
                <a:t>基于区块链的车辆数据监管和任务协同平台</a:t>
              </a:r>
              <a:endParaRPr lang="zh-CN" altLang="en-US" b="1" dirty="0">
                <a:solidFill>
                  <a:schemeClr val="tx1"/>
                </a:solidFill>
                <a:latin typeface="FangSong" panose="02010609060101010101" pitchFamily="49" charset="-122"/>
                <a:ea typeface="FangSong" panose="02010609060101010101" pitchFamily="49" charset="-122"/>
              </a:endParaRPr>
            </a:p>
          </p:txBody>
        </p:sp>
        <p:sp>
          <p:nvSpPr>
            <p:cNvPr id="33" name="文本框 32">
              <a:extLst>
                <a:ext uri="{FF2B5EF4-FFF2-40B4-BE49-F238E27FC236}">
                  <a16:creationId xmlns:a16="http://schemas.microsoft.com/office/drawing/2014/main" id="{AE4EF9FD-478D-4A25-AB31-F81C334301D4}"/>
                </a:ext>
              </a:extLst>
            </p:cNvPr>
            <p:cNvSpPr txBox="1"/>
            <p:nvPr/>
          </p:nvSpPr>
          <p:spPr>
            <a:xfrm rot="16200000">
              <a:off x="2255692" y="1484257"/>
              <a:ext cx="434533" cy="1744397"/>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授权认证</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34" name="文本框 33">
              <a:extLst>
                <a:ext uri="{FF2B5EF4-FFF2-40B4-BE49-F238E27FC236}">
                  <a16:creationId xmlns:a16="http://schemas.microsoft.com/office/drawing/2014/main" id="{A9DB45AB-4047-4458-A73C-57574D64F6C2}"/>
                </a:ext>
              </a:extLst>
            </p:cNvPr>
            <p:cNvSpPr txBox="1"/>
            <p:nvPr/>
          </p:nvSpPr>
          <p:spPr>
            <a:xfrm rot="16200000">
              <a:off x="4791504" y="1497668"/>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域内协同</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39" name="文本框 38">
              <a:extLst>
                <a:ext uri="{FF2B5EF4-FFF2-40B4-BE49-F238E27FC236}">
                  <a16:creationId xmlns:a16="http://schemas.microsoft.com/office/drawing/2014/main" id="{FFFF7B9E-CA12-44BA-A094-665DA58931D5}"/>
                </a:ext>
              </a:extLst>
            </p:cNvPr>
            <p:cNvSpPr txBox="1"/>
            <p:nvPr/>
          </p:nvSpPr>
          <p:spPr>
            <a:xfrm rot="16200000">
              <a:off x="7324697" y="1507017"/>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跨域协同</a:t>
              </a:r>
              <a:endParaRPr lang="en-US" altLang="zh-CN" b="1" dirty="0">
                <a:solidFill>
                  <a:schemeClr val="tx1"/>
                </a:solidFill>
                <a:latin typeface="FangSong" panose="02010609060101010101" pitchFamily="49" charset="-122"/>
                <a:ea typeface="FangSong" panose="02010609060101010101" pitchFamily="49" charset="-122"/>
              </a:endParaRPr>
            </a:p>
          </p:txBody>
        </p:sp>
        <p:sp>
          <p:nvSpPr>
            <p:cNvPr id="40" name="文本框 39">
              <a:extLst>
                <a:ext uri="{FF2B5EF4-FFF2-40B4-BE49-F238E27FC236}">
                  <a16:creationId xmlns:a16="http://schemas.microsoft.com/office/drawing/2014/main" id="{D30B135D-AB10-4541-BB89-16A6AEDD1670}"/>
                </a:ext>
              </a:extLst>
            </p:cNvPr>
            <p:cNvSpPr txBox="1"/>
            <p:nvPr/>
          </p:nvSpPr>
          <p:spPr>
            <a:xfrm rot="16200000">
              <a:off x="9857890" y="1498220"/>
              <a:ext cx="434533" cy="1739158"/>
            </a:xfrm>
            <a:prstGeom prst="rect">
              <a:avLst/>
            </a:prstGeom>
            <a:solidFill>
              <a:schemeClr val="tx2">
                <a:lumMod val="25000"/>
                <a:lumOff val="75000"/>
              </a:schemeClr>
            </a:solidFill>
          </p:spPr>
          <p:style>
            <a:lnRef idx="0">
              <a:schemeClr val="accent5"/>
            </a:lnRef>
            <a:fillRef idx="3">
              <a:schemeClr val="accent5"/>
            </a:fillRef>
            <a:effectRef idx="3">
              <a:schemeClr val="accent5"/>
            </a:effectRef>
            <a:fontRef idx="minor">
              <a:schemeClr val="lt1"/>
            </a:fontRef>
          </p:style>
          <p:txBody>
            <a:bodyPr vert="eaVert"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计算协同</a:t>
              </a:r>
              <a:endParaRPr lang="en-US" altLang="zh-CN" b="1" dirty="0">
                <a:solidFill>
                  <a:schemeClr val="tx1"/>
                </a:solidFill>
                <a:latin typeface="FangSong" panose="02010609060101010101" pitchFamily="49" charset="-122"/>
                <a:ea typeface="FangSong" panose="02010609060101010101" pitchFamily="49" charset="-122"/>
              </a:endParaRPr>
            </a:p>
          </p:txBody>
        </p:sp>
      </p:grpSp>
      <p:grpSp>
        <p:nvGrpSpPr>
          <p:cNvPr id="41" name="组合 40">
            <a:extLst>
              <a:ext uri="{FF2B5EF4-FFF2-40B4-BE49-F238E27FC236}">
                <a16:creationId xmlns:a16="http://schemas.microsoft.com/office/drawing/2014/main" id="{E0F80E74-F109-475D-9490-FBA0EB2D9F85}"/>
              </a:ext>
            </a:extLst>
          </p:cNvPr>
          <p:cNvGrpSpPr/>
          <p:nvPr/>
        </p:nvGrpSpPr>
        <p:grpSpPr>
          <a:xfrm>
            <a:off x="709002" y="4078396"/>
            <a:ext cx="10495377" cy="919624"/>
            <a:chOff x="1359242" y="3735292"/>
            <a:chExt cx="10495377" cy="986271"/>
          </a:xfrm>
        </p:grpSpPr>
        <p:grpSp>
          <p:nvGrpSpPr>
            <p:cNvPr id="42" name="组合 41">
              <a:extLst>
                <a:ext uri="{FF2B5EF4-FFF2-40B4-BE49-F238E27FC236}">
                  <a16:creationId xmlns:a16="http://schemas.microsoft.com/office/drawing/2014/main" id="{F96420CA-96E6-4F6E-9E18-D3FF471E3990}"/>
                </a:ext>
              </a:extLst>
            </p:cNvPr>
            <p:cNvGrpSpPr/>
            <p:nvPr/>
          </p:nvGrpSpPr>
          <p:grpSpPr>
            <a:xfrm>
              <a:off x="1359242" y="3735292"/>
              <a:ext cx="5182235" cy="972593"/>
              <a:chOff x="1359243" y="4058855"/>
              <a:chExt cx="5100116" cy="972593"/>
            </a:xfrm>
          </p:grpSpPr>
          <p:sp>
            <p:nvSpPr>
              <p:cNvPr id="50" name="文本框 49">
                <a:extLst>
                  <a:ext uri="{FF2B5EF4-FFF2-40B4-BE49-F238E27FC236}">
                    <a16:creationId xmlns:a16="http://schemas.microsoft.com/office/drawing/2014/main" id="{64D24618-6A02-47A4-B469-C984EE41898E}"/>
                  </a:ext>
                </a:extLst>
              </p:cNvPr>
              <p:cNvSpPr txBox="1"/>
              <p:nvPr/>
            </p:nvSpPr>
            <p:spPr>
              <a:xfrm>
                <a:off x="1359243" y="4058855"/>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2.3 </a:t>
                </a:r>
                <a:r>
                  <a:rPr lang="zh-CN" altLang="zh-CN" b="1" dirty="0">
                    <a:solidFill>
                      <a:schemeClr val="tx1"/>
                    </a:solidFill>
                    <a:latin typeface="FangSong" panose="02010609060101010101" pitchFamily="49" charset="-122"/>
                    <a:ea typeface="FangSong" panose="02010609060101010101" pitchFamily="49" charset="-122"/>
                  </a:rPr>
                  <a:t>基于跨域预言机的车辆数据跨域协同机制</a:t>
                </a:r>
                <a:endParaRPr lang="zh-CN" altLang="en-US" b="1" dirty="0">
                  <a:solidFill>
                    <a:schemeClr val="tx1"/>
                  </a:solidFill>
                  <a:latin typeface="FangSong" panose="02010609060101010101" pitchFamily="49" charset="-122"/>
                  <a:ea typeface="FangSong" panose="02010609060101010101" pitchFamily="49" charset="-122"/>
                </a:endParaRPr>
              </a:p>
            </p:txBody>
          </p:sp>
          <p:grpSp>
            <p:nvGrpSpPr>
              <p:cNvPr id="51" name="组合 50">
                <a:extLst>
                  <a:ext uri="{FF2B5EF4-FFF2-40B4-BE49-F238E27FC236}">
                    <a16:creationId xmlns:a16="http://schemas.microsoft.com/office/drawing/2014/main" id="{1A1EC8DE-28F8-4B02-87F5-A4F7990E945D}"/>
                  </a:ext>
                </a:extLst>
              </p:cNvPr>
              <p:cNvGrpSpPr/>
              <p:nvPr/>
            </p:nvGrpSpPr>
            <p:grpSpPr>
              <a:xfrm>
                <a:off x="1480538" y="4529222"/>
                <a:ext cx="4842919" cy="354497"/>
                <a:chOff x="1480538" y="4529222"/>
                <a:chExt cx="4842919" cy="354497"/>
              </a:xfrm>
            </p:grpSpPr>
            <p:sp>
              <p:nvSpPr>
                <p:cNvPr id="52" name="文本框 51">
                  <a:extLst>
                    <a:ext uri="{FF2B5EF4-FFF2-40B4-BE49-F238E27FC236}">
                      <a16:creationId xmlns:a16="http://schemas.microsoft.com/office/drawing/2014/main" id="{168950DF-13EC-4477-8A49-6FADE6290A4A}"/>
                    </a:ext>
                  </a:extLst>
                </p:cNvPr>
                <p:cNvSpPr txBox="1"/>
                <p:nvPr/>
              </p:nvSpPr>
              <p:spPr>
                <a:xfrm>
                  <a:off x="5195602" y="4529797"/>
                  <a:ext cx="112785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治理模型</a:t>
                  </a:r>
                </a:p>
              </p:txBody>
            </p:sp>
            <p:sp>
              <p:nvSpPr>
                <p:cNvPr id="54" name="文本框 53">
                  <a:extLst>
                    <a:ext uri="{FF2B5EF4-FFF2-40B4-BE49-F238E27FC236}">
                      <a16:creationId xmlns:a16="http://schemas.microsoft.com/office/drawing/2014/main" id="{C51CF944-11FA-4820-8577-9DF90046C5B1}"/>
                    </a:ext>
                  </a:extLst>
                </p:cNvPr>
                <p:cNvSpPr txBox="1"/>
                <p:nvPr/>
              </p:nvSpPr>
              <p:spPr>
                <a:xfrm>
                  <a:off x="2718893"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代理合约</a:t>
                  </a:r>
                </a:p>
              </p:txBody>
            </p:sp>
            <p:sp>
              <p:nvSpPr>
                <p:cNvPr id="55" name="文本框 54">
                  <a:extLst>
                    <a:ext uri="{FF2B5EF4-FFF2-40B4-BE49-F238E27FC236}">
                      <a16:creationId xmlns:a16="http://schemas.microsoft.com/office/drawing/2014/main" id="{6F075EC3-7DBB-40B1-B254-0EFD8E8D51C9}"/>
                    </a:ext>
                  </a:extLst>
                </p:cNvPr>
                <p:cNvSpPr txBox="1"/>
                <p:nvPr/>
              </p:nvSpPr>
              <p:spPr>
                <a:xfrm>
                  <a:off x="1480538"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区块链</a:t>
                  </a:r>
                </a:p>
              </p:txBody>
            </p:sp>
            <p:sp>
              <p:nvSpPr>
                <p:cNvPr id="56" name="文本框 55">
                  <a:extLst>
                    <a:ext uri="{FF2B5EF4-FFF2-40B4-BE49-F238E27FC236}">
                      <a16:creationId xmlns:a16="http://schemas.microsoft.com/office/drawing/2014/main" id="{68F865BD-4839-45FF-ACBC-AA377C9E27BC}"/>
                    </a:ext>
                  </a:extLst>
                </p:cNvPr>
                <p:cNvSpPr txBox="1"/>
                <p:nvPr/>
              </p:nvSpPr>
              <p:spPr>
                <a:xfrm>
                  <a:off x="3957247"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预言机</a:t>
                  </a:r>
                </a:p>
              </p:txBody>
            </p:sp>
          </p:grpSp>
        </p:grpSp>
        <p:grpSp>
          <p:nvGrpSpPr>
            <p:cNvPr id="43" name="组合 42">
              <a:extLst>
                <a:ext uri="{FF2B5EF4-FFF2-40B4-BE49-F238E27FC236}">
                  <a16:creationId xmlns:a16="http://schemas.microsoft.com/office/drawing/2014/main" id="{8130C77D-BA29-4818-8800-D8FBB7C8DB49}"/>
                </a:ext>
              </a:extLst>
            </p:cNvPr>
            <p:cNvGrpSpPr/>
            <p:nvPr/>
          </p:nvGrpSpPr>
          <p:grpSpPr>
            <a:xfrm>
              <a:off x="6672384" y="3748970"/>
              <a:ext cx="5182235" cy="972593"/>
              <a:chOff x="1359243" y="4058855"/>
              <a:chExt cx="5100116" cy="972593"/>
            </a:xfrm>
          </p:grpSpPr>
          <p:sp>
            <p:nvSpPr>
              <p:cNvPr id="44" name="文本框 43">
                <a:extLst>
                  <a:ext uri="{FF2B5EF4-FFF2-40B4-BE49-F238E27FC236}">
                    <a16:creationId xmlns:a16="http://schemas.microsoft.com/office/drawing/2014/main" id="{29020B3B-17B7-490D-8F4A-7B6A37CE1F7D}"/>
                  </a:ext>
                </a:extLst>
              </p:cNvPr>
              <p:cNvSpPr txBox="1"/>
              <p:nvPr/>
            </p:nvSpPr>
            <p:spPr>
              <a:xfrm>
                <a:off x="1359243" y="4058855"/>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2.4 </a:t>
                </a:r>
                <a:r>
                  <a:rPr lang="zh-CN" altLang="zh-CN" b="1" dirty="0">
                    <a:solidFill>
                      <a:schemeClr val="tx1"/>
                    </a:solidFill>
                    <a:latin typeface="FangSong" panose="02010609060101010101" pitchFamily="49" charset="-122"/>
                    <a:ea typeface="FangSong" panose="02010609060101010101" pitchFamily="49" charset="-122"/>
                  </a:rPr>
                  <a:t>基于计算预言机的车辆计算资源协同机制</a:t>
                </a:r>
                <a:endParaRPr lang="zh-CN" altLang="en-US" b="1" dirty="0">
                  <a:solidFill>
                    <a:schemeClr val="tx1"/>
                  </a:solidFill>
                  <a:latin typeface="FangSong" panose="02010609060101010101" pitchFamily="49" charset="-122"/>
                  <a:ea typeface="FangSong" panose="02010609060101010101" pitchFamily="49" charset="-122"/>
                </a:endParaRPr>
              </a:p>
            </p:txBody>
          </p:sp>
          <p:grpSp>
            <p:nvGrpSpPr>
              <p:cNvPr id="45" name="组合 44">
                <a:extLst>
                  <a:ext uri="{FF2B5EF4-FFF2-40B4-BE49-F238E27FC236}">
                    <a16:creationId xmlns:a16="http://schemas.microsoft.com/office/drawing/2014/main" id="{40FD5733-7304-4C6C-A786-10A24B520CCD}"/>
                  </a:ext>
                </a:extLst>
              </p:cNvPr>
              <p:cNvGrpSpPr/>
              <p:nvPr/>
            </p:nvGrpSpPr>
            <p:grpSpPr>
              <a:xfrm>
                <a:off x="1480538" y="4529222"/>
                <a:ext cx="4842919" cy="354497"/>
                <a:chOff x="1480538" y="4529222"/>
                <a:chExt cx="4842919" cy="354497"/>
              </a:xfrm>
            </p:grpSpPr>
            <p:sp>
              <p:nvSpPr>
                <p:cNvPr id="46" name="文本框 45">
                  <a:extLst>
                    <a:ext uri="{FF2B5EF4-FFF2-40B4-BE49-F238E27FC236}">
                      <a16:creationId xmlns:a16="http://schemas.microsoft.com/office/drawing/2014/main" id="{059052DF-4D22-4A03-83AB-F8AF9D6C3D09}"/>
                    </a:ext>
                  </a:extLst>
                </p:cNvPr>
                <p:cNvSpPr txBox="1"/>
                <p:nvPr/>
              </p:nvSpPr>
              <p:spPr>
                <a:xfrm>
                  <a:off x="5195602" y="4529797"/>
                  <a:ext cx="112785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数据</a:t>
                  </a:r>
                </a:p>
              </p:txBody>
            </p:sp>
            <p:sp>
              <p:nvSpPr>
                <p:cNvPr id="47" name="文本框 46">
                  <a:extLst>
                    <a:ext uri="{FF2B5EF4-FFF2-40B4-BE49-F238E27FC236}">
                      <a16:creationId xmlns:a16="http://schemas.microsoft.com/office/drawing/2014/main" id="{CCE0BBDE-842F-4654-A8B2-C3B14A296F46}"/>
                    </a:ext>
                  </a:extLst>
                </p:cNvPr>
                <p:cNvSpPr txBox="1"/>
                <p:nvPr/>
              </p:nvSpPr>
              <p:spPr>
                <a:xfrm>
                  <a:off x="2718893"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预言机</a:t>
                  </a:r>
                </a:p>
              </p:txBody>
            </p:sp>
            <p:sp>
              <p:nvSpPr>
                <p:cNvPr id="48" name="文本框 47">
                  <a:extLst>
                    <a:ext uri="{FF2B5EF4-FFF2-40B4-BE49-F238E27FC236}">
                      <a16:creationId xmlns:a16="http://schemas.microsoft.com/office/drawing/2014/main" id="{E9736668-D66B-41DC-804E-EB22A4AA949E}"/>
                    </a:ext>
                  </a:extLst>
                </p:cNvPr>
                <p:cNvSpPr txBox="1"/>
                <p:nvPr/>
              </p:nvSpPr>
              <p:spPr>
                <a:xfrm>
                  <a:off x="1480538"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区块链</a:t>
                  </a:r>
                </a:p>
              </p:txBody>
            </p:sp>
            <p:sp>
              <p:nvSpPr>
                <p:cNvPr id="49" name="文本框 48">
                  <a:extLst>
                    <a:ext uri="{FF2B5EF4-FFF2-40B4-BE49-F238E27FC236}">
                      <a16:creationId xmlns:a16="http://schemas.microsoft.com/office/drawing/2014/main" id="{A913B5AE-042D-4838-8906-F7901C988064}"/>
                    </a:ext>
                  </a:extLst>
                </p:cNvPr>
                <p:cNvSpPr txBox="1"/>
                <p:nvPr/>
              </p:nvSpPr>
              <p:spPr>
                <a:xfrm>
                  <a:off x="3957247"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联邦学习</a:t>
                  </a:r>
                </a:p>
              </p:txBody>
            </p:sp>
          </p:grpSp>
        </p:grpSp>
      </p:grpSp>
      <p:sp>
        <p:nvSpPr>
          <p:cNvPr id="57" name="左右箭头 54">
            <a:extLst>
              <a:ext uri="{FF2B5EF4-FFF2-40B4-BE49-F238E27FC236}">
                <a16:creationId xmlns:a16="http://schemas.microsoft.com/office/drawing/2014/main" id="{1668D84E-3784-4ADF-A77F-C0C5AA3AED6F}"/>
              </a:ext>
            </a:extLst>
          </p:cNvPr>
          <p:cNvSpPr/>
          <p:nvPr/>
        </p:nvSpPr>
        <p:spPr>
          <a:xfrm rot="5400000">
            <a:off x="8232073" y="5133836"/>
            <a:ext cx="639172"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68" name="文本框 67">
            <a:extLst>
              <a:ext uri="{FF2B5EF4-FFF2-40B4-BE49-F238E27FC236}">
                <a16:creationId xmlns:a16="http://schemas.microsoft.com/office/drawing/2014/main" id="{B5BAF695-7367-432B-93F0-CF6390839AC8}"/>
              </a:ext>
            </a:extLst>
          </p:cNvPr>
          <p:cNvSpPr txBox="1"/>
          <p:nvPr/>
        </p:nvSpPr>
        <p:spPr>
          <a:xfrm>
            <a:off x="8710270" y="2555298"/>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数据交互</a:t>
            </a:r>
          </a:p>
        </p:txBody>
      </p:sp>
      <p:sp>
        <p:nvSpPr>
          <p:cNvPr id="69" name="左右箭头 58">
            <a:extLst>
              <a:ext uri="{FF2B5EF4-FFF2-40B4-BE49-F238E27FC236}">
                <a16:creationId xmlns:a16="http://schemas.microsoft.com/office/drawing/2014/main" id="{44BF424A-DC1A-439E-9F16-948D3412090A}"/>
              </a:ext>
            </a:extLst>
          </p:cNvPr>
          <p:cNvSpPr/>
          <p:nvPr/>
        </p:nvSpPr>
        <p:spPr>
          <a:xfrm rot="5400000">
            <a:off x="8193423" y="2524943"/>
            <a:ext cx="641227" cy="39246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b="1">
              <a:latin typeface="FangSong" panose="02010609060101010101" pitchFamily="49" charset="-122"/>
              <a:ea typeface="FangSong" panose="02010609060101010101" pitchFamily="49" charset="-122"/>
            </a:endParaRPr>
          </a:p>
        </p:txBody>
      </p:sp>
      <p:sp>
        <p:nvSpPr>
          <p:cNvPr id="70" name="文本框 69">
            <a:extLst>
              <a:ext uri="{FF2B5EF4-FFF2-40B4-BE49-F238E27FC236}">
                <a16:creationId xmlns:a16="http://schemas.microsoft.com/office/drawing/2014/main" id="{739D5C67-4976-44BC-8F5E-EC1F77FF1557}"/>
              </a:ext>
            </a:extLst>
          </p:cNvPr>
          <p:cNvSpPr txBox="1"/>
          <p:nvPr/>
        </p:nvSpPr>
        <p:spPr>
          <a:xfrm>
            <a:off x="8747891" y="5085865"/>
            <a:ext cx="1127855" cy="299480"/>
          </a:xfrm>
          <a:prstGeom prst="rect">
            <a:avLst/>
          </a:prstGeom>
          <a:noFill/>
          <a:ln w="12700" cmpd="sng">
            <a:noFill/>
            <a:prstDash val="solid"/>
          </a:ln>
        </p:spPr>
        <p:txBody>
          <a:bodyPr wrap="square" rtlCol="0">
            <a:noAutofit/>
          </a:bodyPr>
          <a:lstStyle/>
          <a:p>
            <a:pPr algn="ctr"/>
            <a:r>
              <a:rPr lang="zh-CN" altLang="en-US" b="1" dirty="0">
                <a:latin typeface="FangSong" panose="02010609060101010101" pitchFamily="49" charset="-122"/>
                <a:ea typeface="FangSong" panose="02010609060101010101" pitchFamily="49" charset="-122"/>
              </a:rPr>
              <a:t>基础支撑</a:t>
            </a:r>
          </a:p>
        </p:txBody>
      </p:sp>
      <p:grpSp>
        <p:nvGrpSpPr>
          <p:cNvPr id="53" name="组合 52">
            <a:extLst>
              <a:ext uri="{FF2B5EF4-FFF2-40B4-BE49-F238E27FC236}">
                <a16:creationId xmlns:a16="http://schemas.microsoft.com/office/drawing/2014/main" id="{8DEA0106-1B65-44BE-8924-878F2F747654}"/>
              </a:ext>
            </a:extLst>
          </p:cNvPr>
          <p:cNvGrpSpPr/>
          <p:nvPr/>
        </p:nvGrpSpPr>
        <p:grpSpPr>
          <a:xfrm>
            <a:off x="711542" y="3011837"/>
            <a:ext cx="10495377" cy="919623"/>
            <a:chOff x="1359242" y="3735293"/>
            <a:chExt cx="10495377" cy="986270"/>
          </a:xfrm>
        </p:grpSpPr>
        <p:grpSp>
          <p:nvGrpSpPr>
            <p:cNvPr id="58" name="组合 57">
              <a:extLst>
                <a:ext uri="{FF2B5EF4-FFF2-40B4-BE49-F238E27FC236}">
                  <a16:creationId xmlns:a16="http://schemas.microsoft.com/office/drawing/2014/main" id="{70679525-AEA5-415A-9A45-9E623F644F32}"/>
                </a:ext>
              </a:extLst>
            </p:cNvPr>
            <p:cNvGrpSpPr/>
            <p:nvPr/>
          </p:nvGrpSpPr>
          <p:grpSpPr>
            <a:xfrm>
              <a:off x="1359242" y="3735293"/>
              <a:ext cx="5182235" cy="972593"/>
              <a:chOff x="1359243" y="4058856"/>
              <a:chExt cx="5100116" cy="972593"/>
            </a:xfrm>
          </p:grpSpPr>
          <p:sp>
            <p:nvSpPr>
              <p:cNvPr id="66" name="文本框 65">
                <a:extLst>
                  <a:ext uri="{FF2B5EF4-FFF2-40B4-BE49-F238E27FC236}">
                    <a16:creationId xmlns:a16="http://schemas.microsoft.com/office/drawing/2014/main" id="{A0A934DD-C4D7-44BA-BCB1-2D6570716836}"/>
                  </a:ext>
                </a:extLst>
              </p:cNvPr>
              <p:cNvSpPr txBox="1"/>
              <p:nvPr/>
            </p:nvSpPr>
            <p:spPr>
              <a:xfrm>
                <a:off x="1359243" y="4058856"/>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2.1 </a:t>
                </a:r>
                <a:r>
                  <a:rPr lang="zh-CN" altLang="zh-CN" b="1" dirty="0">
                    <a:solidFill>
                      <a:schemeClr val="tx1"/>
                    </a:solidFill>
                    <a:latin typeface="FangSong" panose="02010609060101010101" pitchFamily="49" charset="-122"/>
                    <a:ea typeface="FangSong" panose="02010609060101010101" pitchFamily="49" charset="-122"/>
                  </a:rPr>
                  <a:t>基于区块链的车辆身份认证授权机制</a:t>
                </a:r>
                <a:endParaRPr lang="zh-CN" altLang="en-US" b="1" dirty="0">
                  <a:solidFill>
                    <a:schemeClr val="tx1"/>
                  </a:solidFill>
                  <a:latin typeface="FangSong" panose="02010609060101010101" pitchFamily="49" charset="-122"/>
                  <a:ea typeface="FangSong" panose="02010609060101010101" pitchFamily="49" charset="-122"/>
                </a:endParaRPr>
              </a:p>
            </p:txBody>
          </p:sp>
          <p:grpSp>
            <p:nvGrpSpPr>
              <p:cNvPr id="67" name="组合 66">
                <a:extLst>
                  <a:ext uri="{FF2B5EF4-FFF2-40B4-BE49-F238E27FC236}">
                    <a16:creationId xmlns:a16="http://schemas.microsoft.com/office/drawing/2014/main" id="{FB56A179-78DA-4270-9C0F-C32CD94BFD08}"/>
                  </a:ext>
                </a:extLst>
              </p:cNvPr>
              <p:cNvGrpSpPr/>
              <p:nvPr/>
            </p:nvGrpSpPr>
            <p:grpSpPr>
              <a:xfrm>
                <a:off x="1480538" y="4529222"/>
                <a:ext cx="4842919" cy="354497"/>
                <a:chOff x="1480538" y="4529222"/>
                <a:chExt cx="4842919" cy="354497"/>
              </a:xfrm>
            </p:grpSpPr>
            <p:sp>
              <p:nvSpPr>
                <p:cNvPr id="71" name="文本框 70">
                  <a:extLst>
                    <a:ext uri="{FF2B5EF4-FFF2-40B4-BE49-F238E27FC236}">
                      <a16:creationId xmlns:a16="http://schemas.microsoft.com/office/drawing/2014/main" id="{1F59348F-64AF-45EB-8DCF-F5C141210A90}"/>
                    </a:ext>
                  </a:extLst>
                </p:cNvPr>
                <p:cNvSpPr txBox="1"/>
                <p:nvPr/>
              </p:nvSpPr>
              <p:spPr>
                <a:xfrm>
                  <a:off x="5195602" y="4529797"/>
                  <a:ext cx="112785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签名</a:t>
                  </a:r>
                </a:p>
              </p:txBody>
            </p:sp>
            <p:sp>
              <p:nvSpPr>
                <p:cNvPr id="72" name="文本框 71">
                  <a:extLst>
                    <a:ext uri="{FF2B5EF4-FFF2-40B4-BE49-F238E27FC236}">
                      <a16:creationId xmlns:a16="http://schemas.microsoft.com/office/drawing/2014/main" id="{A3D7F0D1-7041-42F0-A7B1-247347506FCB}"/>
                    </a:ext>
                  </a:extLst>
                </p:cNvPr>
                <p:cNvSpPr txBox="1"/>
                <p:nvPr/>
              </p:nvSpPr>
              <p:spPr>
                <a:xfrm>
                  <a:off x="2718893"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多</a:t>
                  </a:r>
                  <a:r>
                    <a:rPr lang="en-US" altLang="zh-CN" b="1" dirty="0">
                      <a:solidFill>
                        <a:schemeClr val="tx1"/>
                      </a:solidFill>
                      <a:latin typeface="FangSong" panose="02010609060101010101" pitchFamily="49" charset="-122"/>
                      <a:ea typeface="FangSong" panose="02010609060101010101" pitchFamily="49" charset="-122"/>
                    </a:rPr>
                    <a:t>CA</a:t>
                  </a:r>
                  <a:r>
                    <a:rPr lang="zh-CN" altLang="en-US" b="1" dirty="0">
                      <a:solidFill>
                        <a:schemeClr val="tx1"/>
                      </a:solidFill>
                      <a:latin typeface="FangSong" panose="02010609060101010101" pitchFamily="49" charset="-122"/>
                      <a:ea typeface="FangSong" panose="02010609060101010101" pitchFamily="49" charset="-122"/>
                    </a:rPr>
                    <a:t>联盟</a:t>
                  </a:r>
                </a:p>
              </p:txBody>
            </p:sp>
            <p:sp>
              <p:nvSpPr>
                <p:cNvPr id="73" name="文本框 72">
                  <a:extLst>
                    <a:ext uri="{FF2B5EF4-FFF2-40B4-BE49-F238E27FC236}">
                      <a16:creationId xmlns:a16="http://schemas.microsoft.com/office/drawing/2014/main" id="{93120AF3-F61A-4957-AFA0-7452DC997279}"/>
                    </a:ext>
                  </a:extLst>
                </p:cNvPr>
                <p:cNvSpPr txBox="1"/>
                <p:nvPr/>
              </p:nvSpPr>
              <p:spPr>
                <a:xfrm>
                  <a:off x="1480538"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区块链</a:t>
                  </a:r>
                </a:p>
              </p:txBody>
            </p:sp>
            <p:sp>
              <p:nvSpPr>
                <p:cNvPr id="74" name="文本框 73">
                  <a:extLst>
                    <a:ext uri="{FF2B5EF4-FFF2-40B4-BE49-F238E27FC236}">
                      <a16:creationId xmlns:a16="http://schemas.microsoft.com/office/drawing/2014/main" id="{49A7F670-6489-4DBD-A45D-D0691A79F4D1}"/>
                    </a:ext>
                  </a:extLst>
                </p:cNvPr>
                <p:cNvSpPr txBox="1"/>
                <p:nvPr/>
              </p:nvSpPr>
              <p:spPr>
                <a:xfrm>
                  <a:off x="3957247" y="4529797"/>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证书</a:t>
                  </a:r>
                </a:p>
              </p:txBody>
            </p:sp>
          </p:grpSp>
        </p:grpSp>
        <p:grpSp>
          <p:nvGrpSpPr>
            <p:cNvPr id="59" name="组合 58">
              <a:extLst>
                <a:ext uri="{FF2B5EF4-FFF2-40B4-BE49-F238E27FC236}">
                  <a16:creationId xmlns:a16="http://schemas.microsoft.com/office/drawing/2014/main" id="{94B0F90B-FC1A-40B2-A92F-BB30CCF7708A}"/>
                </a:ext>
              </a:extLst>
            </p:cNvPr>
            <p:cNvGrpSpPr/>
            <p:nvPr/>
          </p:nvGrpSpPr>
          <p:grpSpPr>
            <a:xfrm>
              <a:off x="6672384" y="3748970"/>
              <a:ext cx="5182235" cy="972593"/>
              <a:chOff x="1359243" y="4058855"/>
              <a:chExt cx="5100116" cy="972593"/>
            </a:xfrm>
          </p:grpSpPr>
          <p:sp>
            <p:nvSpPr>
              <p:cNvPr id="60" name="文本框 59">
                <a:extLst>
                  <a:ext uri="{FF2B5EF4-FFF2-40B4-BE49-F238E27FC236}">
                    <a16:creationId xmlns:a16="http://schemas.microsoft.com/office/drawing/2014/main" id="{A2C50217-13CE-4CFE-98F3-7C97FF152661}"/>
                  </a:ext>
                </a:extLst>
              </p:cNvPr>
              <p:cNvSpPr txBox="1"/>
              <p:nvPr/>
            </p:nvSpPr>
            <p:spPr>
              <a:xfrm>
                <a:off x="1359243" y="4058855"/>
                <a:ext cx="5100116" cy="972593"/>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lnSpc>
                    <a:spcPct val="120000"/>
                  </a:lnSpc>
                </a:pPr>
                <a:r>
                  <a:rPr lang="en-US" altLang="zh-CN" b="1" dirty="0">
                    <a:solidFill>
                      <a:schemeClr val="tx1"/>
                    </a:solidFill>
                    <a:latin typeface="FangSong" panose="02010609060101010101" pitchFamily="49" charset="-122"/>
                    <a:ea typeface="FangSong" panose="02010609060101010101" pitchFamily="49" charset="-122"/>
                  </a:rPr>
                  <a:t>2.2 </a:t>
                </a:r>
                <a:r>
                  <a:rPr lang="zh-CN" altLang="zh-CN" b="1" dirty="0">
                    <a:solidFill>
                      <a:schemeClr val="tx1"/>
                    </a:solidFill>
                    <a:latin typeface="FangSong" panose="02010609060101010101" pitchFamily="49" charset="-122"/>
                    <a:ea typeface="FangSong" panose="02010609060101010101" pitchFamily="49" charset="-122"/>
                  </a:rPr>
                  <a:t>基于数据预言机的车辆数据域内协同机制</a:t>
                </a:r>
                <a:endParaRPr lang="zh-CN" altLang="en-US" b="1" dirty="0">
                  <a:solidFill>
                    <a:schemeClr val="tx1"/>
                  </a:solidFill>
                  <a:latin typeface="FangSong" panose="02010609060101010101" pitchFamily="49" charset="-122"/>
                  <a:ea typeface="FangSong" panose="02010609060101010101" pitchFamily="49" charset="-122"/>
                </a:endParaRPr>
              </a:p>
            </p:txBody>
          </p:sp>
          <p:grpSp>
            <p:nvGrpSpPr>
              <p:cNvPr id="61" name="组合 60">
                <a:extLst>
                  <a:ext uri="{FF2B5EF4-FFF2-40B4-BE49-F238E27FC236}">
                    <a16:creationId xmlns:a16="http://schemas.microsoft.com/office/drawing/2014/main" id="{9688E9CF-6B36-4B50-9F07-73C199B32730}"/>
                  </a:ext>
                </a:extLst>
              </p:cNvPr>
              <p:cNvGrpSpPr/>
              <p:nvPr/>
            </p:nvGrpSpPr>
            <p:grpSpPr>
              <a:xfrm>
                <a:off x="1480538" y="4529222"/>
                <a:ext cx="4758302" cy="353922"/>
                <a:chOff x="1480538" y="4529222"/>
                <a:chExt cx="4758302" cy="353922"/>
              </a:xfrm>
            </p:grpSpPr>
            <p:sp>
              <p:nvSpPr>
                <p:cNvPr id="63" name="文本框 62">
                  <a:extLst>
                    <a:ext uri="{FF2B5EF4-FFF2-40B4-BE49-F238E27FC236}">
                      <a16:creationId xmlns:a16="http://schemas.microsoft.com/office/drawing/2014/main" id="{F0564920-1670-4871-AE50-6813C11196F0}"/>
                    </a:ext>
                  </a:extLst>
                </p:cNvPr>
                <p:cNvSpPr txBox="1"/>
                <p:nvPr/>
              </p:nvSpPr>
              <p:spPr>
                <a:xfrm>
                  <a:off x="3296396"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预言机</a:t>
                  </a:r>
                </a:p>
              </p:txBody>
            </p:sp>
            <p:sp>
              <p:nvSpPr>
                <p:cNvPr id="64" name="文本框 63">
                  <a:extLst>
                    <a:ext uri="{FF2B5EF4-FFF2-40B4-BE49-F238E27FC236}">
                      <a16:creationId xmlns:a16="http://schemas.microsoft.com/office/drawing/2014/main" id="{07EAC5A1-BD3F-4279-A9B3-8F30F157833D}"/>
                    </a:ext>
                  </a:extLst>
                </p:cNvPr>
                <p:cNvSpPr txBox="1"/>
                <p:nvPr/>
              </p:nvSpPr>
              <p:spPr>
                <a:xfrm>
                  <a:off x="1480538"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区块链</a:t>
                  </a:r>
                </a:p>
              </p:txBody>
            </p:sp>
            <p:sp>
              <p:nvSpPr>
                <p:cNvPr id="65" name="文本框 64">
                  <a:extLst>
                    <a:ext uri="{FF2B5EF4-FFF2-40B4-BE49-F238E27FC236}">
                      <a16:creationId xmlns:a16="http://schemas.microsoft.com/office/drawing/2014/main" id="{CDA9FE8B-FE78-4F68-8F98-323FD5440C0E}"/>
                    </a:ext>
                  </a:extLst>
                </p:cNvPr>
                <p:cNvSpPr txBox="1"/>
                <p:nvPr/>
              </p:nvSpPr>
              <p:spPr>
                <a:xfrm>
                  <a:off x="5112255" y="4529222"/>
                  <a:ext cx="1126585" cy="353922"/>
                </a:xfrm>
                <a:prstGeom prst="rect">
                  <a:avLst/>
                </a:prstGeom>
                <a:solidFill>
                  <a:srgbClr val="FFEF92"/>
                </a:solidFill>
              </p:spPr>
              <p:style>
                <a:lnRef idx="0">
                  <a:schemeClr val="accent4"/>
                </a:lnRef>
                <a:fillRef idx="3">
                  <a:schemeClr val="accent4"/>
                </a:fillRef>
                <a:effectRef idx="3">
                  <a:schemeClr val="accent4"/>
                </a:effectRef>
                <a:fontRef idx="minor">
                  <a:schemeClr val="lt1"/>
                </a:fontRef>
              </p:style>
              <p:txBody>
                <a:bodyPr wrap="square" rtlCol="0">
                  <a:noAutofit/>
                </a:bodyPr>
                <a:lstStyle/>
                <a:p>
                  <a:pPr algn="ctr"/>
                  <a:r>
                    <a:rPr lang="zh-CN" altLang="en-US" b="1" dirty="0">
                      <a:solidFill>
                        <a:schemeClr val="tx1"/>
                      </a:solidFill>
                      <a:latin typeface="FangSong" panose="02010609060101010101" pitchFamily="49" charset="-122"/>
                      <a:ea typeface="FangSong" panose="02010609060101010101" pitchFamily="49" charset="-122"/>
                    </a:rPr>
                    <a:t>数据中心</a:t>
                  </a:r>
                </a:p>
              </p:txBody>
            </p:sp>
          </p:grpSp>
        </p:grpSp>
      </p:grpSp>
    </p:spTree>
    <p:extLst>
      <p:ext uri="{BB962C8B-B14F-4D97-AF65-F5344CB8AC3E}">
        <p14:creationId xmlns:p14="http://schemas.microsoft.com/office/powerpoint/2010/main" val="268717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400182"/>
            <a:ext cx="7000240"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rPr>
              <a:t>基于区块链的车辆跨域认证方案</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a:extLst>
              <a:ext uri="{FF2B5EF4-FFF2-40B4-BE49-F238E27FC236}">
                <a16:creationId xmlns:a16="http://schemas.microsoft.com/office/drawing/2014/main" id="{8DD36EC8-1F9A-4B4C-B3C2-5894A70F6C47}"/>
              </a:ext>
            </a:extLst>
          </p:cNvPr>
          <p:cNvSpPr txBox="1"/>
          <p:nvPr/>
        </p:nvSpPr>
        <p:spPr>
          <a:xfrm>
            <a:off x="6472028" y="2302834"/>
            <a:ext cx="5445722" cy="3785652"/>
          </a:xfrm>
          <a:prstGeom prst="rect">
            <a:avLst/>
          </a:prstGeom>
          <a:noFill/>
        </p:spPr>
        <p:txBody>
          <a:bodyPr wrap="none" rtlCol="0">
            <a:spAutoFit/>
          </a:bodyPr>
          <a:lstStyle/>
          <a:p>
            <a:pPr algn="just"/>
            <a:r>
              <a:rPr lang="en-US" altLang="zh-CN" sz="2400" b="1" dirty="0">
                <a:latin typeface="FangSong" panose="02010609060101010101" pitchFamily="49" charset="-122"/>
                <a:ea typeface="FangSong" panose="02010609060101010101" pitchFamily="49" charset="-122"/>
              </a:rPr>
              <a:t>1.</a:t>
            </a:r>
            <a:r>
              <a:rPr lang="zh-CN" altLang="en-US" sz="2400" b="1" dirty="0">
                <a:latin typeface="FangSong" panose="02010609060101010101" pitchFamily="49" charset="-122"/>
                <a:ea typeface="FangSong" panose="02010609060101010101" pitchFamily="49" charset="-122"/>
              </a:rPr>
              <a:t>该机制由车联网和</a:t>
            </a:r>
            <a:r>
              <a:rPr lang="zh-CN" altLang="zh-CN" sz="2400" b="1" dirty="0">
                <a:latin typeface="FangSong" panose="02010609060101010101" pitchFamily="49" charset="-122"/>
                <a:ea typeface="FangSong" panose="02010609060101010101" pitchFamily="49" charset="-122"/>
              </a:rPr>
              <a:t>域内的授权认证</a:t>
            </a:r>
            <a:endParaRPr lang="en-US" altLang="zh-CN" sz="2400" b="1" dirty="0">
              <a:latin typeface="FangSong" panose="02010609060101010101" pitchFamily="49" charset="-122"/>
              <a:ea typeface="FangSong" panose="02010609060101010101" pitchFamily="49" charset="-122"/>
            </a:endParaRPr>
          </a:p>
          <a:p>
            <a:pPr algn="just"/>
            <a:r>
              <a:rPr lang="zh-CN" altLang="zh-CN" sz="2400" b="1" dirty="0">
                <a:latin typeface="FangSong" panose="02010609060101010101" pitchFamily="49" charset="-122"/>
                <a:ea typeface="FangSong" panose="02010609060101010101" pitchFamily="49" charset="-122"/>
              </a:rPr>
              <a:t>中心组建的本地链共同构成</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2.</a:t>
            </a:r>
            <a:r>
              <a:rPr lang="zh-CN" altLang="en-US" sz="2400" b="1" dirty="0">
                <a:latin typeface="FangSong" panose="02010609060101010101" pitchFamily="49" charset="-122"/>
                <a:ea typeface="FangSong" panose="02010609060101010101" pitchFamily="49" charset="-122"/>
              </a:rPr>
              <a:t> </a:t>
            </a:r>
            <a:r>
              <a:rPr lang="zh-CN" altLang="zh-CN" sz="2400" b="1" dirty="0">
                <a:latin typeface="FangSong" panose="02010609060101010101" pitchFamily="49" charset="-122"/>
                <a:ea typeface="FangSong" panose="02010609060101010101" pitchFamily="49" charset="-122"/>
              </a:rPr>
              <a:t>授权认证中心将证书保存在本地，</a:t>
            </a:r>
            <a:endParaRPr lang="en-US" altLang="zh-CN" sz="2400" b="1" dirty="0">
              <a:latin typeface="FangSong" panose="02010609060101010101" pitchFamily="49" charset="-122"/>
              <a:ea typeface="FangSong" panose="02010609060101010101" pitchFamily="49" charset="-122"/>
            </a:endParaRPr>
          </a:p>
          <a:p>
            <a:pPr algn="just"/>
            <a:r>
              <a:rPr lang="zh-CN" altLang="zh-CN" sz="2400" b="1" dirty="0">
                <a:latin typeface="FangSong" panose="02010609060101010101" pitchFamily="49" charset="-122"/>
                <a:ea typeface="FangSong" panose="02010609060101010101" pitchFamily="49" charset="-122"/>
              </a:rPr>
              <a:t>唯一映射证书的元数据索引上传到区</a:t>
            </a:r>
            <a:endParaRPr lang="en-US" altLang="zh-CN" sz="2400" b="1" dirty="0">
              <a:latin typeface="FangSong" panose="02010609060101010101" pitchFamily="49" charset="-122"/>
              <a:ea typeface="FangSong" panose="02010609060101010101" pitchFamily="49" charset="-122"/>
            </a:endParaRPr>
          </a:p>
          <a:p>
            <a:pPr algn="just"/>
            <a:r>
              <a:rPr lang="zh-CN" altLang="zh-CN" sz="2400" b="1" dirty="0">
                <a:latin typeface="FangSong" panose="02010609060101010101" pitchFamily="49" charset="-122"/>
                <a:ea typeface="FangSong" panose="02010609060101010101" pitchFamily="49" charset="-122"/>
              </a:rPr>
              <a:t>块链，使得证书可追溯</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3.</a:t>
            </a:r>
            <a:r>
              <a:rPr lang="zh-CN" altLang="en-US" sz="2400" b="1" dirty="0">
                <a:latin typeface="FangSong" panose="02010609060101010101" pitchFamily="49" charset="-122"/>
                <a:ea typeface="FangSong" panose="02010609060101010101" pitchFamily="49" charset="-122"/>
              </a:rPr>
              <a:t>跨域认证对比链上证书索引值和车辆</a:t>
            </a:r>
            <a:endParaRPr lang="en-US" altLang="zh-CN" sz="2400" b="1" dirty="0">
              <a:latin typeface="FangSong" panose="02010609060101010101" pitchFamily="49" charset="-122"/>
              <a:ea typeface="FangSong" panose="02010609060101010101" pitchFamily="49" charset="-122"/>
            </a:endParaRPr>
          </a:p>
          <a:p>
            <a:pPr algn="just"/>
            <a:r>
              <a:rPr lang="zh-CN" altLang="en-US" sz="2400" b="1" dirty="0">
                <a:latin typeface="FangSong" panose="02010609060101010101" pitchFamily="49" charset="-122"/>
                <a:ea typeface="FangSong" panose="02010609060101010101" pitchFamily="49" charset="-122"/>
              </a:rPr>
              <a:t>证书索引值。</a:t>
            </a:r>
          </a:p>
          <a:p>
            <a:pPr algn="just"/>
            <a:endParaRPr lang="en-US" altLang="zh-CN" sz="2400" b="1" dirty="0">
              <a:solidFill>
                <a:srgbClr val="000000"/>
              </a:solidFill>
              <a:latin typeface="FangSong" panose="02010609060101010101" pitchFamily="49" charset="-122"/>
              <a:ea typeface="FangSong" panose="02010609060101010101" pitchFamily="49" charset="-122"/>
            </a:endParaRPr>
          </a:p>
        </p:txBody>
      </p:sp>
      <p:grpSp>
        <p:nvGrpSpPr>
          <p:cNvPr id="59" name="组合 58">
            <a:extLst>
              <a:ext uri="{FF2B5EF4-FFF2-40B4-BE49-F238E27FC236}">
                <a16:creationId xmlns:a16="http://schemas.microsoft.com/office/drawing/2014/main" id="{C82F051B-271F-40D7-B67C-AE06BDFF1471}"/>
              </a:ext>
            </a:extLst>
          </p:cNvPr>
          <p:cNvGrpSpPr/>
          <p:nvPr/>
        </p:nvGrpSpPr>
        <p:grpSpPr>
          <a:xfrm>
            <a:off x="6625113" y="960542"/>
            <a:ext cx="5647037" cy="1344120"/>
            <a:chOff x="6202503" y="442012"/>
            <a:chExt cx="5647037" cy="1271446"/>
          </a:xfrm>
        </p:grpSpPr>
        <p:sp>
          <p:nvSpPr>
            <p:cNvPr id="60" name="圆角矩形 11">
              <a:extLst>
                <a:ext uri="{FF2B5EF4-FFF2-40B4-BE49-F238E27FC236}">
                  <a16:creationId xmlns:a16="http://schemas.microsoft.com/office/drawing/2014/main" id="{91D53703-B3DB-4E29-8167-7395B56D5CB6}"/>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1" name="文本框 60">
              <a:extLst>
                <a:ext uri="{FF2B5EF4-FFF2-40B4-BE49-F238E27FC236}">
                  <a16:creationId xmlns:a16="http://schemas.microsoft.com/office/drawing/2014/main" id="{DBA745D2-99C2-4107-AE17-1AD7DFD3E82A}"/>
                </a:ext>
              </a:extLst>
            </p:cNvPr>
            <p:cNvSpPr txBox="1"/>
            <p:nvPr/>
          </p:nvSpPr>
          <p:spPr>
            <a:xfrm>
              <a:off x="6202503" y="477570"/>
              <a:ext cx="5647037" cy="909748"/>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solidFill>
                    <a:srgbClr val="000000"/>
                  </a:solidFill>
                  <a:latin typeface="FangSong" panose="02010609060101010101" pitchFamily="49" charset="-122"/>
                  <a:ea typeface="FangSong" panose="02010609060101010101" pitchFamily="49" charset="-122"/>
                </a:rPr>
                <a:t>不同域中的证书颁发机制和管理机制不同，</a:t>
              </a:r>
              <a:r>
                <a:rPr lang="zh-CN" altLang="zh-CN" sz="2400" b="1" dirty="0">
                  <a:solidFill>
                    <a:srgbClr val="000000"/>
                  </a:solidFill>
                  <a:latin typeface="FangSong" panose="02010609060101010101" pitchFamily="49" charset="-122"/>
                  <a:ea typeface="FangSong" panose="02010609060101010101" pitchFamily="49" charset="-122"/>
                </a:rPr>
                <a:t>传统跨域认证</a:t>
              </a:r>
              <a:r>
                <a:rPr lang="zh-CN" altLang="en-US" sz="2400" b="1" dirty="0">
                  <a:solidFill>
                    <a:srgbClr val="000000"/>
                  </a:solidFill>
                  <a:latin typeface="FangSong" panose="02010609060101010101" pitchFamily="49" charset="-122"/>
                  <a:ea typeface="FangSong" panose="02010609060101010101" pitchFamily="49" charset="-122"/>
                </a:rPr>
                <a:t>需要解决</a:t>
              </a:r>
              <a:r>
                <a:rPr lang="en-US" altLang="zh-CN" sz="2400" b="1" dirty="0">
                  <a:solidFill>
                    <a:srgbClr val="000000"/>
                  </a:solidFill>
                  <a:latin typeface="FangSong" panose="02010609060101010101" pitchFamily="49" charset="-122"/>
                  <a:ea typeface="FangSong" panose="02010609060101010101" pitchFamily="49" charset="-122"/>
                </a:rPr>
                <a:t>CA</a:t>
              </a:r>
              <a:r>
                <a:rPr lang="zh-CN" altLang="zh-CN" sz="2400" b="1" dirty="0">
                  <a:solidFill>
                    <a:srgbClr val="000000"/>
                  </a:solidFill>
                  <a:latin typeface="FangSong" panose="02010609060101010101" pitchFamily="49" charset="-122"/>
                  <a:ea typeface="FangSong" panose="02010609060101010101" pitchFamily="49" charset="-122"/>
                </a:rPr>
                <a:t>和证书的信任问题</a:t>
              </a:r>
              <a:r>
                <a:rPr lang="zh-CN" altLang="en-US" sz="2400" b="1" dirty="0">
                  <a:solidFill>
                    <a:srgbClr val="000000"/>
                  </a:solidFill>
                  <a:latin typeface="FangSong" panose="02010609060101010101" pitchFamily="49" charset="-122"/>
                  <a:ea typeface="FangSong" panose="02010609060101010101" pitchFamily="49" charset="-122"/>
                </a:rPr>
                <a:t>，且计算量庞大。</a:t>
              </a:r>
            </a:p>
          </p:txBody>
        </p:sp>
      </p:grpSp>
      <p:grpSp>
        <p:nvGrpSpPr>
          <p:cNvPr id="62" name="组合 61">
            <a:extLst>
              <a:ext uri="{FF2B5EF4-FFF2-40B4-BE49-F238E27FC236}">
                <a16:creationId xmlns:a16="http://schemas.microsoft.com/office/drawing/2014/main" id="{5EAA0FEA-B213-498F-83B5-FE950B954B7B}"/>
              </a:ext>
            </a:extLst>
          </p:cNvPr>
          <p:cNvGrpSpPr/>
          <p:nvPr/>
        </p:nvGrpSpPr>
        <p:grpSpPr>
          <a:xfrm>
            <a:off x="6544963" y="5808610"/>
            <a:ext cx="5370381" cy="919846"/>
            <a:chOff x="6202503" y="5696465"/>
            <a:chExt cx="5370381" cy="919846"/>
          </a:xfrm>
        </p:grpSpPr>
        <p:sp>
          <p:nvSpPr>
            <p:cNvPr id="63" name="圆角矩形 11">
              <a:extLst>
                <a:ext uri="{FF2B5EF4-FFF2-40B4-BE49-F238E27FC236}">
                  <a16:creationId xmlns:a16="http://schemas.microsoft.com/office/drawing/2014/main" id="{2B5836D8-9E99-4E49-B2F9-E74C03B9AC6D}"/>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4" name="文本框 63">
              <a:extLst>
                <a:ext uri="{FF2B5EF4-FFF2-40B4-BE49-F238E27FC236}">
                  <a16:creationId xmlns:a16="http://schemas.microsoft.com/office/drawing/2014/main" id="{FD291808-0CCE-424F-9AEF-A80D5A99C66B}"/>
                </a:ext>
              </a:extLst>
            </p:cNvPr>
            <p:cNvSpPr txBox="1"/>
            <p:nvPr/>
          </p:nvSpPr>
          <p:spPr>
            <a:xfrm>
              <a:off x="6725217" y="5785314"/>
              <a:ext cx="4324952" cy="830997"/>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解决车辆身份授权认证问题</a:t>
              </a:r>
              <a:r>
                <a:rPr lang="en-US" altLang="zh-CN" sz="2400" b="1" dirty="0">
                  <a:latin typeface="FangSong" panose="02010609060101010101" pitchFamily="49" charset="-122"/>
                  <a:ea typeface="FangSong" panose="02010609060101010101" pitchFamily="49" charset="-122"/>
                </a:rPr>
                <a:t>	</a:t>
              </a:r>
            </a:p>
          </p:txBody>
        </p:sp>
      </p:grpSp>
      <p:pic>
        <p:nvPicPr>
          <p:cNvPr id="65" name="图片 64">
            <a:extLst>
              <a:ext uri="{FF2B5EF4-FFF2-40B4-BE49-F238E27FC236}">
                <a16:creationId xmlns:a16="http://schemas.microsoft.com/office/drawing/2014/main" id="{2BA97D8D-8327-48EC-B8AD-CB5C5116FE50}"/>
              </a:ext>
            </a:extLst>
          </p:cNvPr>
          <p:cNvPicPr/>
          <p:nvPr/>
        </p:nvPicPr>
        <p:blipFill>
          <a:blip r:embed="rId3"/>
          <a:stretch>
            <a:fillRect/>
          </a:stretch>
        </p:blipFill>
        <p:spPr>
          <a:xfrm>
            <a:off x="245373" y="1495744"/>
            <a:ext cx="6022934" cy="4312866"/>
          </a:xfrm>
          <a:prstGeom prst="rect">
            <a:avLst/>
          </a:prstGeom>
        </p:spPr>
      </p:pic>
    </p:spTree>
    <p:extLst>
      <p:ext uri="{BB962C8B-B14F-4D97-AF65-F5344CB8AC3E}">
        <p14:creationId xmlns:p14="http://schemas.microsoft.com/office/powerpoint/2010/main" val="349463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 y="400182"/>
            <a:ext cx="8425543" cy="646331"/>
          </a:xfrm>
          <a:prstGeom prst="rect">
            <a:avLst/>
          </a:prstGeom>
          <a:noFill/>
        </p:spPr>
        <p:txBody>
          <a:bodyPr wrap="square" rtlCol="0">
            <a:spAutoFit/>
          </a:bodyPr>
          <a:lstStyle/>
          <a:p>
            <a:pPr lvl="0">
              <a:buSzPct val="25000"/>
            </a:pPr>
            <a:r>
              <a:rPr lang="zh-CN" altLang="en-US" sz="3600" b="1" dirty="0">
                <a:solidFill>
                  <a:srgbClr val="C00000"/>
                </a:solidFill>
                <a:latin typeface="Montserrat" panose="02000505000000020004"/>
                <a:ea typeface="微软雅黑" panose="020B0503020204020204" pitchFamily="34" charset="-122"/>
              </a:rPr>
              <a:t>基于数据预言机的车辆数据域内协同机制</a:t>
            </a:r>
            <a:endParaRPr lang="en-US" altLang="zh-CN" sz="3600" b="1" dirty="0">
              <a:solidFill>
                <a:srgbClr val="C00000"/>
              </a:solidFill>
              <a:latin typeface="Montserrat" panose="02000505000000020004"/>
              <a:ea typeface="微软雅黑" panose="020B0503020204020204" pitchFamily="34" charset="-122"/>
              <a:cs typeface="Montserrat" panose="02000505000000020004"/>
              <a:sym typeface="Montserrat" panose="02000505000000020004"/>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a:extLst>
              <a:ext uri="{FF2B5EF4-FFF2-40B4-BE49-F238E27FC236}">
                <a16:creationId xmlns:a16="http://schemas.microsoft.com/office/drawing/2014/main" id="{8DD36EC8-1F9A-4B4C-B3C2-5894A70F6C47}"/>
              </a:ext>
            </a:extLst>
          </p:cNvPr>
          <p:cNvSpPr txBox="1"/>
          <p:nvPr/>
        </p:nvSpPr>
        <p:spPr>
          <a:xfrm>
            <a:off x="6779219" y="2382719"/>
            <a:ext cx="4826962" cy="3785652"/>
          </a:xfrm>
          <a:prstGeom prst="rect">
            <a:avLst/>
          </a:prstGeom>
          <a:noFill/>
        </p:spPr>
        <p:txBody>
          <a:bodyPr wrap="none" rtlCol="0">
            <a:spAutoFit/>
          </a:bodyPr>
          <a:lstStyle/>
          <a:p>
            <a:pPr algn="just"/>
            <a:r>
              <a:rPr lang="en-US" altLang="zh-CN" sz="2400" b="1" dirty="0">
                <a:solidFill>
                  <a:srgbClr val="000000"/>
                </a:solidFill>
                <a:latin typeface="FangSong" panose="02010609060101010101" pitchFamily="49" charset="-122"/>
                <a:ea typeface="FangSong" panose="02010609060101010101" pitchFamily="49" charset="-122"/>
              </a:rPr>
              <a:t>1.</a:t>
            </a:r>
            <a:r>
              <a:rPr lang="zh-CN" altLang="zh-CN" sz="2400" b="1" dirty="0">
                <a:solidFill>
                  <a:srgbClr val="000000"/>
                </a:solidFill>
                <a:latin typeface="FangSong" panose="02010609060101010101" pitchFamily="49" charset="-122"/>
                <a:ea typeface="FangSong" panose="02010609060101010101" pitchFamily="49" charset="-122"/>
              </a:rPr>
              <a:t>链上部分包含接收用户指定数据</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zh-CN" sz="2400" b="1" dirty="0">
                <a:solidFill>
                  <a:srgbClr val="000000"/>
                </a:solidFill>
                <a:latin typeface="FangSong" panose="02010609060101010101" pitchFamily="49" charset="-122"/>
                <a:ea typeface="FangSong" panose="02010609060101010101" pitchFamily="49" charset="-122"/>
              </a:rPr>
              <a:t>接口、数据库表以及数据文件的应</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zh-CN" sz="2400" b="1" dirty="0">
                <a:solidFill>
                  <a:srgbClr val="000000"/>
                </a:solidFill>
                <a:latin typeface="FangSong" panose="02010609060101010101" pitchFamily="49" charset="-122"/>
                <a:ea typeface="FangSong" panose="02010609060101010101" pitchFamily="49" charset="-122"/>
              </a:rPr>
              <a:t>用合约以及提供域内协同接口的代</a:t>
            </a:r>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zh-CN" altLang="zh-CN" sz="2400" b="1" dirty="0">
                <a:solidFill>
                  <a:srgbClr val="000000"/>
                </a:solidFill>
                <a:latin typeface="FangSong" panose="02010609060101010101" pitchFamily="49" charset="-122"/>
                <a:ea typeface="FangSong" panose="02010609060101010101" pitchFamily="49" charset="-122"/>
              </a:rPr>
              <a:t>理合约</a:t>
            </a:r>
            <a:r>
              <a:rPr lang="zh-CN" altLang="en-US" sz="2400" b="1" dirty="0">
                <a:solidFill>
                  <a:srgbClr val="000000"/>
                </a:solidFill>
                <a:latin typeface="FangSong" panose="02010609060101010101" pitchFamily="49" charset="-122"/>
                <a:ea typeface="FangSong" panose="02010609060101010101" pitchFamily="49" charset="-122"/>
              </a:rPr>
              <a:t>。</a:t>
            </a:r>
            <a:endParaRPr lang="en-US" altLang="zh-CN" sz="2400" b="1" dirty="0">
              <a:solidFill>
                <a:srgbClr val="000000"/>
              </a:solidFill>
              <a:latin typeface="FangSong" panose="02010609060101010101" pitchFamily="49" charset="-122"/>
              <a:ea typeface="FangSong" panose="02010609060101010101" pitchFamily="49" charset="-122"/>
            </a:endParaRPr>
          </a:p>
          <a:p>
            <a:pPr algn="just"/>
            <a:endParaRPr lang="en-US" altLang="zh-CN" sz="2400" b="1" dirty="0">
              <a:solidFill>
                <a:srgbClr val="000000"/>
              </a:solidFill>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2.</a:t>
            </a:r>
            <a:r>
              <a:rPr lang="zh-CN" altLang="zh-CN" sz="2400" b="1" dirty="0">
                <a:latin typeface="FangSong" panose="02010609060101010101" pitchFamily="49" charset="-122"/>
                <a:ea typeface="FangSong" panose="02010609060101010101" pitchFamily="49" charset="-122"/>
              </a:rPr>
              <a:t>链下部分为去中心化的数据预言</a:t>
            </a:r>
            <a:endParaRPr lang="en-US" altLang="zh-CN" sz="2400" b="1" dirty="0">
              <a:latin typeface="FangSong" panose="02010609060101010101" pitchFamily="49" charset="-122"/>
              <a:ea typeface="FangSong" panose="02010609060101010101" pitchFamily="49" charset="-122"/>
            </a:endParaRPr>
          </a:p>
          <a:p>
            <a:pPr algn="just"/>
            <a:r>
              <a:rPr lang="zh-CN" altLang="zh-CN" sz="2400" b="1" dirty="0">
                <a:latin typeface="FangSong" panose="02010609060101010101" pitchFamily="49" charset="-122"/>
                <a:ea typeface="FangSong" panose="02010609060101010101" pitchFamily="49" charset="-122"/>
              </a:rPr>
              <a:t>机网络</a:t>
            </a:r>
            <a:r>
              <a:rPr lang="zh-CN" altLang="en-US" sz="2400" b="1" dirty="0">
                <a:latin typeface="FangSong" panose="02010609060101010101" pitchFamily="49" charset="-122"/>
                <a:ea typeface="FangSong" panose="02010609060101010101" pitchFamily="49" charset="-122"/>
              </a:rPr>
              <a:t>。</a:t>
            </a:r>
            <a:endParaRPr lang="en-US" altLang="zh-CN" sz="2400" b="1" dirty="0">
              <a:latin typeface="FangSong" panose="02010609060101010101" pitchFamily="49" charset="-122"/>
              <a:ea typeface="FangSong" panose="02010609060101010101" pitchFamily="49" charset="-122"/>
            </a:endParaRPr>
          </a:p>
          <a:p>
            <a:pPr algn="just"/>
            <a:endParaRPr lang="en-US" altLang="zh-CN" sz="2400" b="1" dirty="0">
              <a:latin typeface="FangSong" panose="02010609060101010101" pitchFamily="49" charset="-122"/>
              <a:ea typeface="FangSong" panose="02010609060101010101" pitchFamily="49" charset="-122"/>
            </a:endParaRPr>
          </a:p>
          <a:p>
            <a:pPr algn="just"/>
            <a:r>
              <a:rPr lang="en-US" altLang="zh-CN" sz="2400" b="1" dirty="0">
                <a:latin typeface="FangSong" panose="02010609060101010101" pitchFamily="49" charset="-122"/>
                <a:ea typeface="FangSong" panose="02010609060101010101" pitchFamily="49" charset="-122"/>
              </a:rPr>
              <a:t>3.</a:t>
            </a:r>
            <a:r>
              <a:rPr lang="zh-CN" altLang="en-US" sz="2400" b="1" dirty="0">
                <a:latin typeface="FangSong" panose="02010609060101010101" pitchFamily="49" charset="-122"/>
                <a:ea typeface="FangSong" panose="02010609060101010101" pitchFamily="49" charset="-122"/>
              </a:rPr>
              <a:t>在联邦链共识许可下获取数据。</a:t>
            </a:r>
          </a:p>
          <a:p>
            <a:pPr algn="just"/>
            <a:endParaRPr lang="en-US" altLang="zh-CN" sz="2400" b="1" dirty="0">
              <a:solidFill>
                <a:srgbClr val="000000"/>
              </a:solidFill>
              <a:latin typeface="FangSong" panose="02010609060101010101" pitchFamily="49" charset="-122"/>
              <a:ea typeface="FangSong" panose="02010609060101010101" pitchFamily="49" charset="-122"/>
            </a:endParaRPr>
          </a:p>
        </p:txBody>
      </p:sp>
      <p:grpSp>
        <p:nvGrpSpPr>
          <p:cNvPr id="59" name="组合 58">
            <a:extLst>
              <a:ext uri="{FF2B5EF4-FFF2-40B4-BE49-F238E27FC236}">
                <a16:creationId xmlns:a16="http://schemas.microsoft.com/office/drawing/2014/main" id="{C82F051B-271F-40D7-B67C-AE06BDFF1471}"/>
              </a:ext>
            </a:extLst>
          </p:cNvPr>
          <p:cNvGrpSpPr/>
          <p:nvPr/>
        </p:nvGrpSpPr>
        <p:grpSpPr>
          <a:xfrm>
            <a:off x="6544963" y="1119033"/>
            <a:ext cx="5647037" cy="1271446"/>
            <a:chOff x="6202503" y="442012"/>
            <a:chExt cx="5647037" cy="1271446"/>
          </a:xfrm>
        </p:grpSpPr>
        <p:sp>
          <p:nvSpPr>
            <p:cNvPr id="60" name="圆角矩形 11">
              <a:extLst>
                <a:ext uri="{FF2B5EF4-FFF2-40B4-BE49-F238E27FC236}">
                  <a16:creationId xmlns:a16="http://schemas.microsoft.com/office/drawing/2014/main" id="{91D53703-B3DB-4E29-8167-7395B56D5CB6}"/>
                </a:ext>
              </a:extLst>
            </p:cNvPr>
            <p:cNvSpPr/>
            <p:nvPr/>
          </p:nvSpPr>
          <p:spPr bwMode="auto">
            <a:xfrm>
              <a:off x="6202503" y="442012"/>
              <a:ext cx="5370381" cy="1271446"/>
            </a:xfrm>
            <a:prstGeom prst="roundRect">
              <a:avLst>
                <a:gd name="adj" fmla="val 14562"/>
              </a:avLst>
            </a:prstGeom>
            <a:solidFill>
              <a:srgbClr val="F9F4DB"/>
            </a:solidFill>
            <a:ln w="28575">
              <a:solidFill>
                <a:srgbClr val="FF0000"/>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1" name="文本框 60">
              <a:extLst>
                <a:ext uri="{FF2B5EF4-FFF2-40B4-BE49-F238E27FC236}">
                  <a16:creationId xmlns:a16="http://schemas.microsoft.com/office/drawing/2014/main" id="{DBA745D2-99C2-4107-AE17-1AD7DFD3E82A}"/>
                </a:ext>
              </a:extLst>
            </p:cNvPr>
            <p:cNvSpPr txBox="1"/>
            <p:nvPr/>
          </p:nvSpPr>
          <p:spPr>
            <a:xfrm>
              <a:off x="6202503" y="477570"/>
              <a:ext cx="5647037" cy="1200329"/>
            </a:xfrm>
            <a:prstGeom prst="rect">
              <a:avLst/>
            </a:prstGeom>
            <a:noFill/>
          </p:spPr>
          <p:txBody>
            <a:bodyPr wrap="square" rtlCol="0">
              <a:spAutoFit/>
            </a:bodyPr>
            <a:lstStyle/>
            <a:p>
              <a:r>
                <a:rPr lang="zh-CN" altLang="en-US" sz="2400" b="1" dirty="0">
                  <a:solidFill>
                    <a:srgbClr val="FF0000"/>
                  </a:solidFill>
                  <a:latin typeface="FangSong" panose="02010609060101010101" pitchFamily="49" charset="-122"/>
                  <a:ea typeface="FangSong" panose="02010609060101010101" pitchFamily="49" charset="-122"/>
                </a:rPr>
                <a:t>前提：</a:t>
              </a:r>
              <a:r>
                <a:rPr lang="zh-CN" altLang="en-US" sz="2400" b="1" dirty="0">
                  <a:latin typeface="FangSong" panose="02010609060101010101" pitchFamily="49" charset="-122"/>
                  <a:ea typeface="FangSong" panose="02010609060101010101" pitchFamily="49" charset="-122"/>
                </a:rPr>
                <a:t>车辆数据庞大不适合直接存储在区块链，且区块链账本的公开透明性使直接存储车辆数据不安全。</a:t>
              </a:r>
              <a:endParaRPr kumimoji="1" lang="zh-CN" altLang="en-US" sz="2400" dirty="0">
                <a:latin typeface="FangSong" panose="02010609060101010101" pitchFamily="49" charset="-122"/>
                <a:ea typeface="FangSong" panose="02010609060101010101" pitchFamily="49" charset="-122"/>
              </a:endParaRPr>
            </a:p>
          </p:txBody>
        </p:sp>
      </p:grpSp>
      <p:grpSp>
        <p:nvGrpSpPr>
          <p:cNvPr id="62" name="组合 61">
            <a:extLst>
              <a:ext uri="{FF2B5EF4-FFF2-40B4-BE49-F238E27FC236}">
                <a16:creationId xmlns:a16="http://schemas.microsoft.com/office/drawing/2014/main" id="{5EAA0FEA-B213-498F-83B5-FE950B954B7B}"/>
              </a:ext>
            </a:extLst>
          </p:cNvPr>
          <p:cNvGrpSpPr/>
          <p:nvPr/>
        </p:nvGrpSpPr>
        <p:grpSpPr>
          <a:xfrm>
            <a:off x="6544963" y="5808610"/>
            <a:ext cx="5370381" cy="955141"/>
            <a:chOff x="6202503" y="5696465"/>
            <a:chExt cx="5370381" cy="955141"/>
          </a:xfrm>
        </p:grpSpPr>
        <p:sp>
          <p:nvSpPr>
            <p:cNvPr id="63" name="圆角矩形 11">
              <a:extLst>
                <a:ext uri="{FF2B5EF4-FFF2-40B4-BE49-F238E27FC236}">
                  <a16:creationId xmlns:a16="http://schemas.microsoft.com/office/drawing/2014/main" id="{2B5836D8-9E99-4E49-B2F9-E74C03B9AC6D}"/>
                </a:ext>
              </a:extLst>
            </p:cNvPr>
            <p:cNvSpPr/>
            <p:nvPr/>
          </p:nvSpPr>
          <p:spPr bwMode="auto">
            <a:xfrm>
              <a:off x="6202503" y="5696465"/>
              <a:ext cx="5370381" cy="719523"/>
            </a:xfrm>
            <a:prstGeom prst="roundRect">
              <a:avLst>
                <a:gd name="adj" fmla="val 14562"/>
              </a:avLst>
            </a:prstGeom>
            <a:solidFill>
              <a:srgbClr val="F9F4DB"/>
            </a:solidFill>
            <a:ln w="28575">
              <a:solidFill>
                <a:schemeClr val="accent6"/>
              </a:solidFill>
              <a:miter lim="800000"/>
            </a:ln>
          </p:spPr>
          <p:txBody>
            <a:bodyPr anchor="ctr"/>
            <a:lstStyle/>
            <a:p>
              <a:pPr algn="dist"/>
              <a:endParaRPr kumimoji="1" lang="zh-CN" altLang="en-US" sz="1500" dirty="0">
                <a:latin typeface="FangSong" panose="02010609060101010101" pitchFamily="49" charset="-122"/>
                <a:ea typeface="FangSong" panose="02010609060101010101" pitchFamily="49" charset="-122"/>
              </a:endParaRPr>
            </a:p>
          </p:txBody>
        </p:sp>
        <p:sp>
          <p:nvSpPr>
            <p:cNvPr id="64" name="文本框 63">
              <a:extLst>
                <a:ext uri="{FF2B5EF4-FFF2-40B4-BE49-F238E27FC236}">
                  <a16:creationId xmlns:a16="http://schemas.microsoft.com/office/drawing/2014/main" id="{FD291808-0CCE-424F-9AEF-A80D5A99C66B}"/>
                </a:ext>
              </a:extLst>
            </p:cNvPr>
            <p:cNvSpPr txBox="1"/>
            <p:nvPr/>
          </p:nvSpPr>
          <p:spPr>
            <a:xfrm>
              <a:off x="6863545" y="5820609"/>
              <a:ext cx="4324952" cy="830997"/>
            </a:xfrm>
            <a:prstGeom prst="rect">
              <a:avLst/>
            </a:prstGeom>
            <a:noFill/>
            <a:ln>
              <a:noFill/>
            </a:ln>
          </p:spPr>
          <p:txBody>
            <a:bodyPr wrap="square" rtlCol="0">
              <a:spAutoFit/>
            </a:bodyPr>
            <a:lstStyle/>
            <a:p>
              <a:pPr algn="just"/>
              <a:r>
                <a:rPr lang="zh-CN" altLang="en-US" sz="2400" b="1" dirty="0">
                  <a:latin typeface="FangSong" panose="02010609060101010101" pitchFamily="49" charset="-122"/>
                  <a:ea typeface="FangSong" panose="02010609060101010101" pitchFamily="49" charset="-122"/>
                </a:rPr>
                <a:t>解决车辆数据域内协同问题</a:t>
              </a:r>
              <a:r>
                <a:rPr lang="en-US" altLang="zh-CN" sz="2400" b="1" dirty="0">
                  <a:latin typeface="FangSong" panose="02010609060101010101" pitchFamily="49" charset="-122"/>
                  <a:ea typeface="FangSong" panose="02010609060101010101" pitchFamily="49" charset="-122"/>
                </a:rPr>
                <a:t>	</a:t>
              </a:r>
            </a:p>
          </p:txBody>
        </p:sp>
      </p:grpSp>
      <p:pic>
        <p:nvPicPr>
          <p:cNvPr id="14" name="图片 13">
            <a:extLst>
              <a:ext uri="{FF2B5EF4-FFF2-40B4-BE49-F238E27FC236}">
                <a16:creationId xmlns:a16="http://schemas.microsoft.com/office/drawing/2014/main" id="{B8A24A75-A959-4146-9357-03F88C1915D4}"/>
              </a:ext>
            </a:extLst>
          </p:cNvPr>
          <p:cNvPicPr/>
          <p:nvPr/>
        </p:nvPicPr>
        <p:blipFill>
          <a:blip r:embed="rId3"/>
          <a:stretch>
            <a:fillRect/>
          </a:stretch>
        </p:blipFill>
        <p:spPr>
          <a:xfrm>
            <a:off x="0" y="2248677"/>
            <a:ext cx="6268307" cy="3454731"/>
          </a:xfrm>
          <a:prstGeom prst="rect">
            <a:avLst/>
          </a:prstGeom>
        </p:spPr>
      </p:pic>
    </p:spTree>
    <p:extLst>
      <p:ext uri="{BB962C8B-B14F-4D97-AF65-F5344CB8AC3E}">
        <p14:creationId xmlns:p14="http://schemas.microsoft.com/office/powerpoint/2010/main" val="26907102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洁欧美"/>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12129</TotalTime>
  <Words>2292</Words>
  <Application>Microsoft Office PowerPoint</Application>
  <PresentationFormat>宽屏</PresentationFormat>
  <Paragraphs>227</Paragraphs>
  <Slides>22</Slides>
  <Notes>22</Notes>
  <HiddenSlides>1</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22</vt:i4>
      </vt:variant>
    </vt:vector>
  </HeadingPairs>
  <TitlesOfParts>
    <vt:vector size="37" baseType="lpstr">
      <vt:lpstr>FangSong</vt:lpstr>
      <vt:lpstr>Montserrat</vt:lpstr>
      <vt:lpstr>等线</vt:lpstr>
      <vt:lpstr>等线 Light</vt:lpstr>
      <vt:lpstr>华文楷体</vt:lpstr>
      <vt:lpstr>宋体</vt:lpstr>
      <vt:lpstr>微软雅黑</vt:lpstr>
      <vt:lpstr>Arial</vt:lpstr>
      <vt:lpstr>Calibri</vt:lpstr>
      <vt:lpstr>Calibri Light</vt:lpstr>
      <vt:lpstr>Impact</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https://chinappt.taobao.com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BOSSPPT2018-红色简约时尚大气第一季</dc:title>
  <dc:subject>BOSSPPT2018-红色简约时尚大气第一季</dc:subject>
  <dc:creator>BOSSPPT 2018</dc:creator>
  <cp:keywords>BOSSPPT 2018</cp:keywords>
  <dc:description>淘宝店铺名称：BOSSPPT顶尖职业文案_x000d_
以下网址https://chinappt.taobao.com购买享受店家咨询售后服务，非上述网址购买均属于盗版。_x000d_
BOSSPPT属于中国合法商标，凡是带有BOSSPPT字样，图样均属于侵权行为，我店发现盗版盗售行为将追究到底！_x000d_
https://chinappt.taobao.com</dc:description>
  <cp:lastModifiedBy>Administrator</cp:lastModifiedBy>
  <cp:revision>492</cp:revision>
  <dcterms:created xsi:type="dcterms:W3CDTF">2014-08-25T05:00:34Z</dcterms:created>
  <dcterms:modified xsi:type="dcterms:W3CDTF">2021-09-10T08:57:44Z</dcterms:modified>
  <cp:category>https://chinappt.taobao.com</cp:category>
</cp:coreProperties>
</file>